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D1B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>
                <a:solidFill>
                  <a:srgbClr val="FFFFFF"/>
                </a:solidFill>
                <a:latin typeface="Calibri"/>
              </a:rPr>
              <a:t>[Company Name]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7432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>
                <a:solidFill>
                  <a:srgbClr val="FFA000"/>
                </a:solidFill>
                <a:latin typeface="Calibri"/>
              </a:rPr>
              <a:t>Investor Presentation — [Quarter Year]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8288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D1B3E"/>
                </a:solidFill>
                <a:latin typeface="Calibri"/>
              </a:rPr>
              <a:t>Executive Summary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51560"/>
            <a:ext cx="10515600" cy="36576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1E3C"/>
                </a:solidFill>
                <a:latin typeface="Calibri"/>
              </a:rPr>
              <a:t>Company: [Name]  |  Founded: [Year]  |  HQ: [City]
Stage: [Seed/A/B]  |  Revenue: $[X]K ARR
[2-sentence description]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8288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D1B3E"/>
                </a:solidFill>
                <a:latin typeface="Calibri"/>
              </a:rPr>
              <a:t>Financial Highlights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51560"/>
            <a:ext cx="10515600" cy="36576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1E3C"/>
                </a:solidFill>
                <a:latin typeface="Calibri"/>
              </a:rPr>
              <a:t>Revenue: $[X]K (LTM) — [X]% YoY
Gross Margin: [X]%
Burn: $[X]K/mo  |  Cash: $[X]M
Break-even: [Quarter Year]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8288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D1B3E"/>
                </a:solidFill>
                <a:latin typeface="Calibri"/>
              </a:rPr>
              <a:t>Product &amp; Technology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51560"/>
            <a:ext cx="10515600" cy="36576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1E3C"/>
                </a:solidFill>
                <a:latin typeface="Calibri"/>
              </a:rPr>
              <a:t>Core: [description]
Tech moat: [IP / data / network]
Next milestone: [feature + timeline]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8288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D1B3E"/>
                </a:solidFill>
                <a:latin typeface="Calibri"/>
              </a:rPr>
              <a:t>Go-to-Market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51560"/>
            <a:ext cx="10515600" cy="36576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1E3C"/>
                </a:solidFill>
                <a:latin typeface="Calibri"/>
              </a:rPr>
              <a:t>Primary: [inbound / direct / PLG]
CAC: $[X]  |  Cycle: [X] days
ICP: [description]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8288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D1B3E"/>
                </a:solidFill>
                <a:latin typeface="Calibri"/>
              </a:rPr>
              <a:t>Key Risks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51560"/>
            <a:ext cx="10515600" cy="36576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1E3C"/>
                </a:solidFill>
                <a:latin typeface="Calibri"/>
              </a:rPr>
              <a:t>1. [Risk] — [Mitigation]
2. [Risk] — [Mitigation]
3. [Risk] — [Mitigation]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8288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D1B3E"/>
                </a:solidFill>
                <a:latin typeface="Calibri"/>
              </a:rPr>
              <a:t>Use of Funds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51560"/>
            <a:ext cx="10515600" cy="36576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1E3C"/>
                </a:solidFill>
                <a:latin typeface="Calibri"/>
              </a:rPr>
              <a:t>Raising: $[X]M
Q[X]: [Milestone 1]
Q[X]: [Revenue milestone]
Q[X]: [Product milestone]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8288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>
                <a:solidFill>
                  <a:srgbClr val="0D1B3E"/>
                </a:solidFill>
                <a:latin typeface="Calibri"/>
              </a:rPr>
              <a:t>Appendix — Financials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051560"/>
            <a:ext cx="10515600" cy="36576"/>
          </a:xfrm>
          <a:prstGeom prst="rect">
            <a:avLst/>
          </a:prstGeom>
          <a:solidFill>
            <a:srgbClr val="FFA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10515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141E3C"/>
                </a:solidFill>
                <a:latin typeface="Calibri"/>
              </a:rPr>
              <a:t>[Full P&amp;L / balance sheet / forecast]
[Data room link]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