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8FAF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548640"/>
          </a:xfrm>
          <a:prstGeom prst="rect">
            <a:avLst/>
          </a:prstGeom>
          <a:solidFill>
            <a:srgbClr val="7C3AE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182880" y="64008"/>
            <a:ext cx="11825935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 i="0">
                <a:solidFill>
                  <a:srgbClr val="FFFFFF"/>
                </a:solidFill>
                <a:latin typeface="Calibri"/>
              </a:rPr>
              <a:t>Marketing Persona Template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82880" y="402336"/>
            <a:ext cx="11825935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C8DCFF"/>
                </a:solidFill>
                <a:latin typeface="Calibri"/>
              </a:rPr>
              <a:t>Campaign targeting — demographics, interests, channels</a:t>
            </a:r>
          </a:p>
        </p:txBody>
      </p:sp>
      <p:sp>
        <p:nvSpPr>
          <p:cNvPr id="6" name="Rectangle 5"/>
          <p:cNvSpPr/>
          <p:nvPr/>
        </p:nvSpPr>
        <p:spPr>
          <a:xfrm>
            <a:off x="310896" y="676656"/>
            <a:ext cx="5486400" cy="2651760"/>
          </a:xfrm>
          <a:prstGeom prst="rect">
            <a:avLst/>
          </a:prstGeom>
          <a:solidFill>
            <a:srgbClr val="E2E8F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274320" y="640080"/>
            <a:ext cx="5486400" cy="2651760"/>
          </a:xfrm>
          <a:prstGeom prst="rect">
            <a:avLst/>
          </a:prstGeom>
          <a:solidFill>
            <a:srgbClr val="FFFFFF"/>
          </a:solidFill>
          <a:ln w="12700">
            <a:solidFill>
              <a:srgbClr val="C8D7E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Rectangle 7"/>
          <p:cNvSpPr/>
          <p:nvPr/>
        </p:nvSpPr>
        <p:spPr>
          <a:xfrm>
            <a:off x="274320" y="640080"/>
            <a:ext cx="5486400" cy="457200"/>
          </a:xfrm>
          <a:prstGeom prst="rect">
            <a:avLst/>
          </a:prstGeom>
          <a:solidFill>
            <a:srgbClr val="7C3AE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384048" y="704088"/>
            <a:ext cx="3182111" cy="3108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FFFFFF"/>
                </a:solidFill>
                <a:latin typeface="Calibri"/>
              </a:rPr>
              <a:t>Alex Rivera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84048" y="932688"/>
            <a:ext cx="3182111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C8DCFF"/>
                </a:solidFill>
                <a:latin typeface="Calibri"/>
              </a:rPr>
              <a:t>Digital Marketing Lead</a:t>
            </a:r>
          </a:p>
        </p:txBody>
      </p:sp>
      <p:sp>
        <p:nvSpPr>
          <p:cNvPr id="11" name="Rectangle 10"/>
          <p:cNvSpPr/>
          <p:nvPr/>
        </p:nvSpPr>
        <p:spPr>
          <a:xfrm>
            <a:off x="5010912" y="694944"/>
            <a:ext cx="621792" cy="621792"/>
          </a:xfrm>
          <a:prstGeom prst="rect">
            <a:avLst/>
          </a:prstGeom>
          <a:solidFill>
            <a:srgbClr val="CBD5E1"/>
          </a:solidFill>
          <a:ln w="12700"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384048" y="1170431"/>
            <a:ext cx="5266944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1">
                <a:solidFill>
                  <a:srgbClr val="475569"/>
                </a:solidFill>
                <a:latin typeface="Calibri"/>
              </a:rPr>
              <a:t>"I want data that tells a clear story."</a:t>
            </a:r>
          </a:p>
        </p:txBody>
      </p:sp>
      <p:sp>
        <p:nvSpPr>
          <p:cNvPr id="13" name="Rectangle 12"/>
          <p:cNvSpPr/>
          <p:nvPr/>
        </p:nvSpPr>
        <p:spPr>
          <a:xfrm>
            <a:off x="384048" y="1536192"/>
            <a:ext cx="2578608" cy="292608"/>
          </a:xfrm>
          <a:prstGeom prst="rect">
            <a:avLst/>
          </a:prstGeom>
          <a:solidFill>
            <a:srgbClr val="F1F5F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438912" y="1554480"/>
            <a:ext cx="2468879" cy="1280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1" i="0">
                <a:solidFill>
                  <a:srgbClr val="64748B"/>
                </a:solidFill>
                <a:latin typeface="Calibri"/>
              </a:rPr>
              <a:t>Age Range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38912" y="1682495"/>
            <a:ext cx="2468879" cy="1645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1E293B"/>
                </a:solidFill>
                <a:latin typeface="Calibri"/>
              </a:rPr>
              <a:t>28–42</a:t>
            </a:r>
          </a:p>
        </p:txBody>
      </p:sp>
      <p:sp>
        <p:nvSpPr>
          <p:cNvPr id="16" name="Rectangle 15"/>
          <p:cNvSpPr/>
          <p:nvPr/>
        </p:nvSpPr>
        <p:spPr>
          <a:xfrm>
            <a:off x="3017520" y="1536192"/>
            <a:ext cx="2578608" cy="292608"/>
          </a:xfrm>
          <a:prstGeom prst="rect">
            <a:avLst/>
          </a:prstGeom>
          <a:solidFill>
            <a:srgbClr val="F1F5F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3072384" y="1554480"/>
            <a:ext cx="2468879" cy="1280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1" i="0">
                <a:solidFill>
                  <a:srgbClr val="64748B"/>
                </a:solidFill>
                <a:latin typeface="Calibri"/>
              </a:rPr>
              <a:t>Income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3072384" y="1682495"/>
            <a:ext cx="2468879" cy="1645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1E293B"/>
                </a:solidFill>
                <a:latin typeface="Calibri"/>
              </a:rPr>
              <a:t>$65k–120k</a:t>
            </a:r>
          </a:p>
        </p:txBody>
      </p:sp>
      <p:sp>
        <p:nvSpPr>
          <p:cNvPr id="19" name="Rectangle 18"/>
          <p:cNvSpPr/>
          <p:nvPr/>
        </p:nvSpPr>
        <p:spPr>
          <a:xfrm>
            <a:off x="384048" y="1865376"/>
            <a:ext cx="2578608" cy="292608"/>
          </a:xfrm>
          <a:prstGeom prst="rect">
            <a:avLst/>
          </a:prstGeom>
          <a:solidFill>
            <a:srgbClr val="F1F5F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438912" y="1883664"/>
            <a:ext cx="2468879" cy="1280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1" i="0">
                <a:solidFill>
                  <a:srgbClr val="64748B"/>
                </a:solidFill>
                <a:latin typeface="Calibri"/>
              </a:rPr>
              <a:t>Interests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438912" y="2011680"/>
            <a:ext cx="2468879" cy="1645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1E293B"/>
                </a:solidFill>
                <a:latin typeface="Calibri"/>
              </a:rPr>
              <a:t>Productivity, SaaS</a:t>
            </a:r>
          </a:p>
        </p:txBody>
      </p:sp>
      <p:sp>
        <p:nvSpPr>
          <p:cNvPr id="22" name="Rectangle 21"/>
          <p:cNvSpPr/>
          <p:nvPr/>
        </p:nvSpPr>
        <p:spPr>
          <a:xfrm>
            <a:off x="3017520" y="1865376"/>
            <a:ext cx="2578608" cy="292608"/>
          </a:xfrm>
          <a:prstGeom prst="rect">
            <a:avLst/>
          </a:prstGeom>
          <a:solidFill>
            <a:srgbClr val="F1F5F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3072384" y="1883664"/>
            <a:ext cx="2468879" cy="1280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1" i="0">
                <a:solidFill>
                  <a:srgbClr val="64748B"/>
                </a:solidFill>
                <a:latin typeface="Calibri"/>
              </a:rPr>
              <a:t>Preferred Channel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3072384" y="2011680"/>
            <a:ext cx="2468879" cy="1645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1E293B"/>
                </a:solidFill>
                <a:latin typeface="Calibri"/>
              </a:rPr>
              <a:t>LinkedIn + YouTube</a:t>
            </a:r>
          </a:p>
        </p:txBody>
      </p:sp>
      <p:sp>
        <p:nvSpPr>
          <p:cNvPr id="25" name="Rectangle 24"/>
          <p:cNvSpPr/>
          <p:nvPr/>
        </p:nvSpPr>
        <p:spPr>
          <a:xfrm>
            <a:off x="384048" y="2194560"/>
            <a:ext cx="2578608" cy="292608"/>
          </a:xfrm>
          <a:prstGeom prst="rect">
            <a:avLst/>
          </a:prstGeom>
          <a:solidFill>
            <a:srgbClr val="F1F5F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438912" y="2212848"/>
            <a:ext cx="2468879" cy="1280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1" i="0">
                <a:solidFill>
                  <a:srgbClr val="64748B"/>
                </a:solidFill>
                <a:latin typeface="Calibri"/>
              </a:rPr>
              <a:t>Content Format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438912" y="2340864"/>
            <a:ext cx="2468879" cy="1645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1E293B"/>
                </a:solidFill>
                <a:latin typeface="Calibri"/>
              </a:rPr>
              <a:t>Video &amp; Long-form</a:t>
            </a:r>
          </a:p>
        </p:txBody>
      </p:sp>
      <p:sp>
        <p:nvSpPr>
          <p:cNvPr id="28" name="Rectangle 27"/>
          <p:cNvSpPr/>
          <p:nvPr/>
        </p:nvSpPr>
        <p:spPr>
          <a:xfrm>
            <a:off x="3017520" y="2194560"/>
            <a:ext cx="2578608" cy="292608"/>
          </a:xfrm>
          <a:prstGeom prst="rect">
            <a:avLst/>
          </a:prstGeom>
          <a:solidFill>
            <a:srgbClr val="F1F5F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TextBox 28"/>
          <p:cNvSpPr txBox="1"/>
          <p:nvPr/>
        </p:nvSpPr>
        <p:spPr>
          <a:xfrm>
            <a:off x="3072384" y="2212848"/>
            <a:ext cx="2468879" cy="1280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1" i="0">
                <a:solidFill>
                  <a:srgbClr val="64748B"/>
                </a:solidFill>
                <a:latin typeface="Calibri"/>
              </a:rPr>
              <a:t>Purchase Driver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3072384" y="2340864"/>
            <a:ext cx="2468879" cy="1645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1E293B"/>
                </a:solidFill>
                <a:latin typeface="Calibri"/>
              </a:rPr>
              <a:t>Peer recommendations</a:t>
            </a:r>
          </a:p>
        </p:txBody>
      </p:sp>
      <p:sp>
        <p:nvSpPr>
          <p:cNvPr id="31" name="Rectangle 30"/>
          <p:cNvSpPr/>
          <p:nvPr/>
        </p:nvSpPr>
        <p:spPr>
          <a:xfrm>
            <a:off x="384048" y="2523744"/>
            <a:ext cx="2578608" cy="292608"/>
          </a:xfrm>
          <a:prstGeom prst="rect">
            <a:avLst/>
          </a:prstGeom>
          <a:solidFill>
            <a:srgbClr val="F1F5F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TextBox 31"/>
          <p:cNvSpPr txBox="1"/>
          <p:nvPr/>
        </p:nvSpPr>
        <p:spPr>
          <a:xfrm>
            <a:off x="438912" y="2542032"/>
            <a:ext cx="2468879" cy="1280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1" i="0">
                <a:solidFill>
                  <a:srgbClr val="64748B"/>
                </a:solidFill>
                <a:latin typeface="Calibri"/>
              </a:rPr>
              <a:t>Avg Session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438912" y="2670048"/>
            <a:ext cx="2468879" cy="1645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1E293B"/>
                </a:solidFill>
                <a:latin typeface="Calibri"/>
              </a:rPr>
              <a:t>12 min</a:t>
            </a:r>
          </a:p>
        </p:txBody>
      </p:sp>
      <p:sp>
        <p:nvSpPr>
          <p:cNvPr id="34" name="Rectangle 33"/>
          <p:cNvSpPr/>
          <p:nvPr/>
        </p:nvSpPr>
        <p:spPr>
          <a:xfrm>
            <a:off x="3017520" y="2523744"/>
            <a:ext cx="2578608" cy="292608"/>
          </a:xfrm>
          <a:prstGeom prst="rect">
            <a:avLst/>
          </a:prstGeom>
          <a:solidFill>
            <a:srgbClr val="F1F5F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" name="TextBox 34"/>
          <p:cNvSpPr txBox="1"/>
          <p:nvPr/>
        </p:nvSpPr>
        <p:spPr>
          <a:xfrm>
            <a:off x="3072384" y="2542032"/>
            <a:ext cx="2468879" cy="1280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1" i="0">
                <a:solidFill>
                  <a:srgbClr val="64748B"/>
                </a:solidFill>
                <a:latin typeface="Calibri"/>
              </a:rPr>
              <a:t>Engagement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3072384" y="2670048"/>
            <a:ext cx="2468879" cy="1645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1E293B"/>
                </a:solidFill>
                <a:latin typeface="Calibri"/>
              </a:rPr>
              <a:t>High</a:t>
            </a:r>
          </a:p>
        </p:txBody>
      </p:sp>
      <p:sp>
        <p:nvSpPr>
          <p:cNvPr id="37" name="Rectangle 36"/>
          <p:cNvSpPr/>
          <p:nvPr/>
        </p:nvSpPr>
        <p:spPr>
          <a:xfrm>
            <a:off x="6254496" y="676656"/>
            <a:ext cx="5486400" cy="2651760"/>
          </a:xfrm>
          <a:prstGeom prst="rect">
            <a:avLst/>
          </a:prstGeom>
          <a:solidFill>
            <a:srgbClr val="E2E8F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" name="Rectangle 37"/>
          <p:cNvSpPr/>
          <p:nvPr/>
        </p:nvSpPr>
        <p:spPr>
          <a:xfrm>
            <a:off x="6217920" y="640080"/>
            <a:ext cx="5486400" cy="2651760"/>
          </a:xfrm>
          <a:prstGeom prst="rect">
            <a:avLst/>
          </a:prstGeom>
          <a:solidFill>
            <a:srgbClr val="FFFFFF"/>
          </a:solidFill>
          <a:ln w="12700">
            <a:solidFill>
              <a:srgbClr val="C8D7E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" name="Rectangle 38"/>
          <p:cNvSpPr/>
          <p:nvPr/>
        </p:nvSpPr>
        <p:spPr>
          <a:xfrm>
            <a:off x="6217920" y="640080"/>
            <a:ext cx="5486400" cy="457200"/>
          </a:xfrm>
          <a:prstGeom prst="rect">
            <a:avLst/>
          </a:prstGeom>
          <a:solidFill>
            <a:srgbClr val="7C3AE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0" name="TextBox 39"/>
          <p:cNvSpPr txBox="1"/>
          <p:nvPr/>
        </p:nvSpPr>
        <p:spPr>
          <a:xfrm>
            <a:off x="6327648" y="704088"/>
            <a:ext cx="3182111" cy="3108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FFFFFF"/>
                </a:solidFill>
                <a:latin typeface="Calibri"/>
              </a:rPr>
              <a:t>Alex Rivera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6327648" y="932688"/>
            <a:ext cx="3182111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C8DCFF"/>
                </a:solidFill>
                <a:latin typeface="Calibri"/>
              </a:rPr>
              <a:t>Digital Marketing Lead</a:t>
            </a:r>
          </a:p>
        </p:txBody>
      </p:sp>
      <p:sp>
        <p:nvSpPr>
          <p:cNvPr id="42" name="Rectangle 41"/>
          <p:cNvSpPr/>
          <p:nvPr/>
        </p:nvSpPr>
        <p:spPr>
          <a:xfrm>
            <a:off x="10954512" y="694944"/>
            <a:ext cx="621792" cy="621792"/>
          </a:xfrm>
          <a:prstGeom prst="rect">
            <a:avLst/>
          </a:prstGeom>
          <a:solidFill>
            <a:srgbClr val="CBD5E1"/>
          </a:solidFill>
          <a:ln w="12700"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3" name="TextBox 42"/>
          <p:cNvSpPr txBox="1"/>
          <p:nvPr/>
        </p:nvSpPr>
        <p:spPr>
          <a:xfrm>
            <a:off x="6327648" y="1170431"/>
            <a:ext cx="5266944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1">
                <a:solidFill>
                  <a:srgbClr val="475569"/>
                </a:solidFill>
                <a:latin typeface="Calibri"/>
              </a:rPr>
              <a:t>"I want data that tells a clear story."</a:t>
            </a:r>
          </a:p>
        </p:txBody>
      </p:sp>
      <p:sp>
        <p:nvSpPr>
          <p:cNvPr id="44" name="Rectangle 43"/>
          <p:cNvSpPr/>
          <p:nvPr/>
        </p:nvSpPr>
        <p:spPr>
          <a:xfrm>
            <a:off x="6327648" y="1536192"/>
            <a:ext cx="2578608" cy="292608"/>
          </a:xfrm>
          <a:prstGeom prst="rect">
            <a:avLst/>
          </a:prstGeom>
          <a:solidFill>
            <a:srgbClr val="F1F5F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5" name="TextBox 44"/>
          <p:cNvSpPr txBox="1"/>
          <p:nvPr/>
        </p:nvSpPr>
        <p:spPr>
          <a:xfrm>
            <a:off x="6382512" y="1554480"/>
            <a:ext cx="2468879" cy="1280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1" i="0">
                <a:solidFill>
                  <a:srgbClr val="64748B"/>
                </a:solidFill>
                <a:latin typeface="Calibri"/>
              </a:rPr>
              <a:t>Age Range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6382512" y="1682495"/>
            <a:ext cx="2468879" cy="1645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1E293B"/>
                </a:solidFill>
                <a:latin typeface="Calibri"/>
              </a:rPr>
              <a:t>28–42</a:t>
            </a:r>
          </a:p>
        </p:txBody>
      </p:sp>
      <p:sp>
        <p:nvSpPr>
          <p:cNvPr id="47" name="Rectangle 46"/>
          <p:cNvSpPr/>
          <p:nvPr/>
        </p:nvSpPr>
        <p:spPr>
          <a:xfrm>
            <a:off x="8961120" y="1536192"/>
            <a:ext cx="2578608" cy="292608"/>
          </a:xfrm>
          <a:prstGeom prst="rect">
            <a:avLst/>
          </a:prstGeom>
          <a:solidFill>
            <a:srgbClr val="F1F5F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8" name="TextBox 47"/>
          <p:cNvSpPr txBox="1"/>
          <p:nvPr/>
        </p:nvSpPr>
        <p:spPr>
          <a:xfrm>
            <a:off x="9015984" y="1554480"/>
            <a:ext cx="2468879" cy="1280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1" i="0">
                <a:solidFill>
                  <a:srgbClr val="64748B"/>
                </a:solidFill>
                <a:latin typeface="Calibri"/>
              </a:rPr>
              <a:t>Income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9015984" y="1682495"/>
            <a:ext cx="2468879" cy="1645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1E293B"/>
                </a:solidFill>
                <a:latin typeface="Calibri"/>
              </a:rPr>
              <a:t>$65k–120k</a:t>
            </a:r>
          </a:p>
        </p:txBody>
      </p:sp>
      <p:sp>
        <p:nvSpPr>
          <p:cNvPr id="50" name="Rectangle 49"/>
          <p:cNvSpPr/>
          <p:nvPr/>
        </p:nvSpPr>
        <p:spPr>
          <a:xfrm>
            <a:off x="6327648" y="1865376"/>
            <a:ext cx="2578608" cy="292608"/>
          </a:xfrm>
          <a:prstGeom prst="rect">
            <a:avLst/>
          </a:prstGeom>
          <a:solidFill>
            <a:srgbClr val="F1F5F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1" name="TextBox 50"/>
          <p:cNvSpPr txBox="1"/>
          <p:nvPr/>
        </p:nvSpPr>
        <p:spPr>
          <a:xfrm>
            <a:off x="6382512" y="1883664"/>
            <a:ext cx="2468879" cy="1280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1" i="0">
                <a:solidFill>
                  <a:srgbClr val="64748B"/>
                </a:solidFill>
                <a:latin typeface="Calibri"/>
              </a:rPr>
              <a:t>Interests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6382512" y="2011680"/>
            <a:ext cx="2468879" cy="1645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1E293B"/>
                </a:solidFill>
                <a:latin typeface="Calibri"/>
              </a:rPr>
              <a:t>Productivity, SaaS</a:t>
            </a:r>
          </a:p>
        </p:txBody>
      </p:sp>
      <p:sp>
        <p:nvSpPr>
          <p:cNvPr id="53" name="Rectangle 52"/>
          <p:cNvSpPr/>
          <p:nvPr/>
        </p:nvSpPr>
        <p:spPr>
          <a:xfrm>
            <a:off x="8961120" y="1865376"/>
            <a:ext cx="2578608" cy="292608"/>
          </a:xfrm>
          <a:prstGeom prst="rect">
            <a:avLst/>
          </a:prstGeom>
          <a:solidFill>
            <a:srgbClr val="F1F5F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4" name="TextBox 53"/>
          <p:cNvSpPr txBox="1"/>
          <p:nvPr/>
        </p:nvSpPr>
        <p:spPr>
          <a:xfrm>
            <a:off x="9015984" y="1883664"/>
            <a:ext cx="2468879" cy="1280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1" i="0">
                <a:solidFill>
                  <a:srgbClr val="64748B"/>
                </a:solidFill>
                <a:latin typeface="Calibri"/>
              </a:rPr>
              <a:t>Preferred Channel</a:t>
            </a:r>
          </a:p>
        </p:txBody>
      </p:sp>
      <p:sp>
        <p:nvSpPr>
          <p:cNvPr id="55" name="TextBox 54"/>
          <p:cNvSpPr txBox="1"/>
          <p:nvPr/>
        </p:nvSpPr>
        <p:spPr>
          <a:xfrm>
            <a:off x="9015984" y="2011680"/>
            <a:ext cx="2468879" cy="1645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1E293B"/>
                </a:solidFill>
                <a:latin typeface="Calibri"/>
              </a:rPr>
              <a:t>LinkedIn + YouTube</a:t>
            </a:r>
          </a:p>
        </p:txBody>
      </p:sp>
      <p:sp>
        <p:nvSpPr>
          <p:cNvPr id="56" name="Rectangle 55"/>
          <p:cNvSpPr/>
          <p:nvPr/>
        </p:nvSpPr>
        <p:spPr>
          <a:xfrm>
            <a:off x="6327648" y="2194560"/>
            <a:ext cx="2578608" cy="292608"/>
          </a:xfrm>
          <a:prstGeom prst="rect">
            <a:avLst/>
          </a:prstGeom>
          <a:solidFill>
            <a:srgbClr val="F1F5F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7" name="TextBox 56"/>
          <p:cNvSpPr txBox="1"/>
          <p:nvPr/>
        </p:nvSpPr>
        <p:spPr>
          <a:xfrm>
            <a:off x="6382512" y="2212848"/>
            <a:ext cx="2468879" cy="1280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1" i="0">
                <a:solidFill>
                  <a:srgbClr val="64748B"/>
                </a:solidFill>
                <a:latin typeface="Calibri"/>
              </a:rPr>
              <a:t>Content Format</a:t>
            </a:r>
          </a:p>
        </p:txBody>
      </p:sp>
      <p:sp>
        <p:nvSpPr>
          <p:cNvPr id="58" name="TextBox 57"/>
          <p:cNvSpPr txBox="1"/>
          <p:nvPr/>
        </p:nvSpPr>
        <p:spPr>
          <a:xfrm>
            <a:off x="6382512" y="2340864"/>
            <a:ext cx="2468879" cy="1645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1E293B"/>
                </a:solidFill>
                <a:latin typeface="Calibri"/>
              </a:rPr>
              <a:t>Video &amp; Long-form</a:t>
            </a:r>
          </a:p>
        </p:txBody>
      </p:sp>
      <p:sp>
        <p:nvSpPr>
          <p:cNvPr id="59" name="Rectangle 58"/>
          <p:cNvSpPr/>
          <p:nvPr/>
        </p:nvSpPr>
        <p:spPr>
          <a:xfrm>
            <a:off x="8961120" y="2194560"/>
            <a:ext cx="2578608" cy="292608"/>
          </a:xfrm>
          <a:prstGeom prst="rect">
            <a:avLst/>
          </a:prstGeom>
          <a:solidFill>
            <a:srgbClr val="F1F5F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0" name="TextBox 59"/>
          <p:cNvSpPr txBox="1"/>
          <p:nvPr/>
        </p:nvSpPr>
        <p:spPr>
          <a:xfrm>
            <a:off x="9015984" y="2212848"/>
            <a:ext cx="2468879" cy="1280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1" i="0">
                <a:solidFill>
                  <a:srgbClr val="64748B"/>
                </a:solidFill>
                <a:latin typeface="Calibri"/>
              </a:rPr>
              <a:t>Purchase Driver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9015984" y="2340864"/>
            <a:ext cx="2468879" cy="1645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1E293B"/>
                </a:solidFill>
                <a:latin typeface="Calibri"/>
              </a:rPr>
              <a:t>Peer recommendations</a:t>
            </a:r>
          </a:p>
        </p:txBody>
      </p:sp>
      <p:sp>
        <p:nvSpPr>
          <p:cNvPr id="62" name="Rectangle 61"/>
          <p:cNvSpPr/>
          <p:nvPr/>
        </p:nvSpPr>
        <p:spPr>
          <a:xfrm>
            <a:off x="6327648" y="2523744"/>
            <a:ext cx="2578608" cy="292608"/>
          </a:xfrm>
          <a:prstGeom prst="rect">
            <a:avLst/>
          </a:prstGeom>
          <a:solidFill>
            <a:srgbClr val="F1F5F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3" name="TextBox 62"/>
          <p:cNvSpPr txBox="1"/>
          <p:nvPr/>
        </p:nvSpPr>
        <p:spPr>
          <a:xfrm>
            <a:off x="6382512" y="2542032"/>
            <a:ext cx="2468879" cy="1280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1" i="0">
                <a:solidFill>
                  <a:srgbClr val="64748B"/>
                </a:solidFill>
                <a:latin typeface="Calibri"/>
              </a:rPr>
              <a:t>Avg Session</a:t>
            </a:r>
          </a:p>
        </p:txBody>
      </p:sp>
      <p:sp>
        <p:nvSpPr>
          <p:cNvPr id="64" name="TextBox 63"/>
          <p:cNvSpPr txBox="1"/>
          <p:nvPr/>
        </p:nvSpPr>
        <p:spPr>
          <a:xfrm>
            <a:off x="6382512" y="2670048"/>
            <a:ext cx="2468879" cy="1645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1E293B"/>
                </a:solidFill>
                <a:latin typeface="Calibri"/>
              </a:rPr>
              <a:t>12 min</a:t>
            </a:r>
          </a:p>
        </p:txBody>
      </p:sp>
      <p:sp>
        <p:nvSpPr>
          <p:cNvPr id="65" name="Rectangle 64"/>
          <p:cNvSpPr/>
          <p:nvPr/>
        </p:nvSpPr>
        <p:spPr>
          <a:xfrm>
            <a:off x="8961120" y="2523744"/>
            <a:ext cx="2578608" cy="292608"/>
          </a:xfrm>
          <a:prstGeom prst="rect">
            <a:avLst/>
          </a:prstGeom>
          <a:solidFill>
            <a:srgbClr val="F1F5F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6" name="TextBox 65"/>
          <p:cNvSpPr txBox="1"/>
          <p:nvPr/>
        </p:nvSpPr>
        <p:spPr>
          <a:xfrm>
            <a:off x="9015984" y="2542032"/>
            <a:ext cx="2468879" cy="1280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1" i="0">
                <a:solidFill>
                  <a:srgbClr val="64748B"/>
                </a:solidFill>
                <a:latin typeface="Calibri"/>
              </a:rPr>
              <a:t>Engagement</a:t>
            </a:r>
          </a:p>
        </p:txBody>
      </p:sp>
      <p:sp>
        <p:nvSpPr>
          <p:cNvPr id="67" name="TextBox 66"/>
          <p:cNvSpPr txBox="1"/>
          <p:nvPr/>
        </p:nvSpPr>
        <p:spPr>
          <a:xfrm>
            <a:off x="9015984" y="2670048"/>
            <a:ext cx="2468879" cy="1645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1E293B"/>
                </a:solidFill>
                <a:latin typeface="Calibri"/>
              </a:rPr>
              <a:t>High</a:t>
            </a:r>
          </a:p>
        </p:txBody>
      </p:sp>
      <p:sp>
        <p:nvSpPr>
          <p:cNvPr id="68" name="TextBox 67"/>
          <p:cNvSpPr txBox="1"/>
          <p:nvPr/>
        </p:nvSpPr>
        <p:spPr>
          <a:xfrm>
            <a:off x="182880" y="6510528"/>
            <a:ext cx="11825935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64748B"/>
                </a:solidFill>
                <a:latin typeface="Calibri"/>
              </a:rPr>
              <a:t>Replace all [bracketed] fields with your actual research. — gettemplated.com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