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311B9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914400" y="1645920"/>
            <a:ext cx="1033272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200" b="1">
                <a:solidFill>
                  <a:srgbClr val="FFFFFF"/>
                </a:solidFill>
                <a:latin typeface="Calibri"/>
              </a:rPr>
              <a:t>[Startup Name]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2743200"/>
            <a:ext cx="1033272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800" b="0">
                <a:solidFill>
                  <a:srgbClr val="D1C4E9"/>
                </a:solidFill>
                <a:latin typeface="Calibri"/>
              </a:rPr>
              <a:t>[What you do in one sentence]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1097280"/>
          </a:xfrm>
          <a:prstGeom prst="rect">
            <a:avLst/>
          </a:prstGeom>
          <a:solidFill>
            <a:srgbClr val="673AB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182880"/>
            <a:ext cx="109728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600" b="1">
                <a:solidFill>
                  <a:srgbClr val="FFFFFF"/>
                </a:solidFill>
                <a:latin typeface="Calibri"/>
              </a:rPr>
              <a:t>The Problem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1371600"/>
            <a:ext cx="10515600" cy="457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0">
                <a:solidFill>
                  <a:srgbClr val="281E3C"/>
                </a:solidFill>
                <a:latin typeface="Calibri"/>
              </a:rPr>
              <a:t>Customers struggle with [specific pain]. Today's solutions cost $[X] and take [time]. [X]M affected.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1097280"/>
          </a:xfrm>
          <a:prstGeom prst="rect">
            <a:avLst/>
          </a:prstGeom>
          <a:solidFill>
            <a:srgbClr val="673AB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182880"/>
            <a:ext cx="109728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600" b="1">
                <a:solidFill>
                  <a:srgbClr val="FFFFFF"/>
                </a:solidFill>
                <a:latin typeface="Calibri"/>
              </a:rPr>
              <a:t>Our Solution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1371600"/>
            <a:ext cx="10515600" cy="457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0">
                <a:solidFill>
                  <a:srgbClr val="281E3C"/>
                </a:solidFill>
                <a:latin typeface="Calibri"/>
              </a:rPr>
              <a:t>We built [Product] — [one-sentence description].
Unlike [competitor], we [key differentiator].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1097280"/>
          </a:xfrm>
          <a:prstGeom prst="rect">
            <a:avLst/>
          </a:prstGeom>
          <a:solidFill>
            <a:srgbClr val="673AB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182880"/>
            <a:ext cx="109728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600" b="1">
                <a:solidFill>
                  <a:srgbClr val="FFFFFF"/>
                </a:solidFill>
                <a:latin typeface="Calibri"/>
              </a:rPr>
              <a:t>Traction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1371600"/>
            <a:ext cx="10515600" cy="457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0">
                <a:solidFill>
                  <a:srgbClr val="281E3C"/>
                </a:solidFill>
                <a:latin typeface="Calibri"/>
              </a:rPr>
              <a:t>• $[X]K ARR
• [X] paying customers
• [X]% MoM growth
• [Notable logo] as customer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1097280"/>
          </a:xfrm>
          <a:prstGeom prst="rect">
            <a:avLst/>
          </a:prstGeom>
          <a:solidFill>
            <a:srgbClr val="673AB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182880"/>
            <a:ext cx="109728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600" b="1">
                <a:solidFill>
                  <a:srgbClr val="FFFFFF"/>
                </a:solidFill>
                <a:latin typeface="Calibri"/>
              </a:rPr>
              <a:t>Business Model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1371600"/>
            <a:ext cx="10515600" cy="457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0">
                <a:solidFill>
                  <a:srgbClr val="281E3C"/>
                </a:solidFill>
                <a:latin typeface="Calibri"/>
              </a:rPr>
              <a:t>• Pricing: $[X]/month
• LTV: $[X]K  |  CAC: $[X]
• Gross Margin: [X]%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1097280"/>
          </a:xfrm>
          <a:prstGeom prst="rect">
            <a:avLst/>
          </a:prstGeom>
          <a:solidFill>
            <a:srgbClr val="673AB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182880"/>
            <a:ext cx="109728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600" b="1">
                <a:solidFill>
                  <a:srgbClr val="FFFFFF"/>
                </a:solidFill>
                <a:latin typeface="Calibri"/>
              </a:rPr>
              <a:t>The Team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1371600"/>
            <a:ext cx="10515600" cy="457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0">
                <a:solidFill>
                  <a:srgbClr val="281E3C"/>
                </a:solidFill>
                <a:latin typeface="Calibri"/>
              </a:rPr>
              <a:t>• [Founder] — CEO: [background]
• [Founder] — CTO: [background]
• [Advisor] — [role]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1097280"/>
          </a:xfrm>
          <a:prstGeom prst="rect">
            <a:avLst/>
          </a:prstGeom>
          <a:solidFill>
            <a:srgbClr val="673AB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182880"/>
            <a:ext cx="109728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600" b="1">
                <a:solidFill>
                  <a:srgbClr val="FFFFFF"/>
                </a:solidFill>
                <a:latin typeface="Calibri"/>
              </a:rPr>
              <a:t>The Ask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1371600"/>
            <a:ext cx="10515600" cy="457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0">
                <a:solidFill>
                  <a:srgbClr val="281E3C"/>
                </a:solidFill>
                <a:latin typeface="Calibri"/>
              </a:rPr>
              <a:t>Raising $[X]M seed
[X]% Engineering
[X]% Sales &amp; Marketing
[X]% Operations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