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  <a:latin typeface="Calibri"/>
              </a:rPr>
              <a:t>Workflow Flowchart — 5-step horizontal workflow with decision branch</a:t>
            </a:r>
          </a:p>
        </p:txBody>
      </p:sp>
      <p:sp>
        <p:nvSpPr>
          <p:cNvPr id="5" name="Line Callout 3 4"/>
          <p:cNvSpPr/>
          <p:nvPr/>
        </p:nvSpPr>
        <p:spPr>
          <a:xfrm>
            <a:off x="365760" y="2560320"/>
            <a:ext cx="1463040" cy="731520"/>
          </a:xfrm>
          <a:prstGeom prst="borderCallout3">
            <a:avLst/>
          </a:prstGeom>
          <a:solidFill>
            <a:srgbClr val="05966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Start</a:t>
            </a:r>
          </a:p>
        </p:txBody>
      </p:sp>
      <p:sp>
        <p:nvSpPr>
          <p:cNvPr id="6" name="Line Callout 1 5"/>
          <p:cNvSpPr/>
          <p:nvPr/>
        </p:nvSpPr>
        <p:spPr>
          <a:xfrm>
            <a:off x="2377440" y="2560320"/>
            <a:ext cx="1828800" cy="731520"/>
          </a:xfrm>
          <a:prstGeom prst="borderCallout1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Step 1
[Action]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1828800" y="2926079"/>
            <a:ext cx="548640" cy="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Line Callout 1 7"/>
          <p:cNvSpPr/>
          <p:nvPr/>
        </p:nvSpPr>
        <p:spPr>
          <a:xfrm>
            <a:off x="4846320" y="2560320"/>
            <a:ext cx="1828800" cy="731520"/>
          </a:xfrm>
          <a:prstGeom prst="borderCallout1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Step 2
[Action]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206240" y="2926079"/>
            <a:ext cx="640080" cy="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Line Callout 2 9"/>
          <p:cNvSpPr/>
          <p:nvPr/>
        </p:nvSpPr>
        <p:spPr>
          <a:xfrm>
            <a:off x="7223760" y="2377439"/>
            <a:ext cx="2011680" cy="1097280"/>
          </a:xfrm>
          <a:prstGeom prst="borderCallout2">
            <a:avLst/>
          </a:prstGeom>
          <a:solidFill>
            <a:srgbClr val="64748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Decision?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6675120" y="2926079"/>
            <a:ext cx="548640" cy="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ine Callout 3 11"/>
          <p:cNvSpPr/>
          <p:nvPr/>
        </p:nvSpPr>
        <p:spPr>
          <a:xfrm>
            <a:off x="9784080" y="2560320"/>
            <a:ext cx="1828800" cy="731520"/>
          </a:xfrm>
          <a:prstGeom prst="borderCallout3">
            <a:avLst/>
          </a:prstGeom>
          <a:solidFill>
            <a:srgbClr val="DC2626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End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9235440" y="2926079"/>
            <a:ext cx="548640" cy="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Line Callout 1 13"/>
          <p:cNvSpPr/>
          <p:nvPr/>
        </p:nvSpPr>
        <p:spPr>
          <a:xfrm>
            <a:off x="7223760" y="4389120"/>
            <a:ext cx="2011680" cy="731520"/>
          </a:xfrm>
          <a:prstGeom prst="borderCallout1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Alt Path
[Action]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8229600" y="3474720"/>
            <a:ext cx="0" cy="91440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275320" y="3566160"/>
            <a:ext cx="3657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DC2626"/>
                </a:solidFill>
                <a:latin typeface="Calibri"/>
              </a:rPr>
              <a:t>No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281160" y="2834639"/>
            <a:ext cx="457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059669"/>
                </a:solidFill>
                <a:latin typeface="Calibri"/>
              </a:rPr>
              <a:t>Yes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4320" y="6217920"/>
            <a:ext cx="11612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4748B"/>
                </a:solidFill>
                <a:latin typeface="Calibri"/>
              </a:rPr>
              <a:t>Click any shape to edit. Drag to move. Duplicate a Process box to add steps.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