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  <a:latin typeface="Calibri"/>
              </a:rPr>
              <a:t>Swimlane Flowchart — assign process steps to roles or teams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548640"/>
            <a:ext cx="12191695" cy="1828800"/>
          </a:xfrm>
          <a:prstGeom prst="rect">
            <a:avLst/>
          </a:prstGeom>
          <a:solidFill>
            <a:srgbClr val="DBEA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548640"/>
            <a:ext cx="1280160" cy="182880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" y="1188719"/>
            <a:ext cx="1143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Team A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2377440"/>
            <a:ext cx="12191695" cy="1828800"/>
          </a:xfrm>
          <a:prstGeom prst="rect">
            <a:avLst/>
          </a:prstGeom>
          <a:solidFill>
            <a:srgbClr val="DCF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0" y="2377440"/>
            <a:ext cx="1280160" cy="182880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" y="3017520"/>
            <a:ext cx="1143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Team B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4206240"/>
            <a:ext cx="12191695" cy="1828800"/>
          </a:xfrm>
          <a:prstGeom prst="rect">
            <a:avLst/>
          </a:prstGeom>
          <a:solidFill>
            <a:srgbClr val="FEE2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0" y="4206240"/>
            <a:ext cx="1280160" cy="1828800"/>
          </a:xfrm>
          <a:prstGeom prst="rect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" y="4846320"/>
            <a:ext cx="1143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Team C</a:t>
            </a:r>
          </a:p>
        </p:txBody>
      </p:sp>
      <p:sp>
        <p:nvSpPr>
          <p:cNvPr id="14" name="Line Callout 1 13"/>
          <p:cNvSpPr/>
          <p:nvPr/>
        </p:nvSpPr>
        <p:spPr>
          <a:xfrm>
            <a:off x="1463040" y="1097280"/>
            <a:ext cx="1920240" cy="731520"/>
          </a:xfrm>
          <a:prstGeom prst="borderCallout1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Step 1
[Action]</a:t>
            </a:r>
          </a:p>
        </p:txBody>
      </p:sp>
      <p:sp>
        <p:nvSpPr>
          <p:cNvPr id="15" name="Line Callout 1 14"/>
          <p:cNvSpPr/>
          <p:nvPr/>
        </p:nvSpPr>
        <p:spPr>
          <a:xfrm>
            <a:off x="3931920" y="1097280"/>
            <a:ext cx="1920240" cy="731520"/>
          </a:xfrm>
          <a:prstGeom prst="borderCallout1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Step 2
[Action]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3383280" y="1463040"/>
            <a:ext cx="548640" cy="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Line Callout 1 16"/>
          <p:cNvSpPr/>
          <p:nvPr/>
        </p:nvSpPr>
        <p:spPr>
          <a:xfrm>
            <a:off x="3931920" y="2926080"/>
            <a:ext cx="1920240" cy="731520"/>
          </a:xfrm>
          <a:prstGeom prst="borderCallout1">
            <a:avLst/>
          </a:prstGeom>
          <a:solidFill>
            <a:srgbClr val="05966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Step 3
[Handoff]</a:t>
            </a:r>
          </a:p>
        </p:txBody>
      </p:sp>
      <p:cxnSp>
        <p:nvCxnSpPr>
          <p:cNvPr id="18" name="Connector 17"/>
          <p:cNvCxnSpPr/>
          <p:nvPr/>
        </p:nvCxnSpPr>
        <p:spPr>
          <a:xfrm flipH="1">
            <a:off x="3931920" y="1463040"/>
            <a:ext cx="1920240" cy="182880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Line Callout 1 18"/>
          <p:cNvSpPr/>
          <p:nvPr/>
        </p:nvSpPr>
        <p:spPr>
          <a:xfrm>
            <a:off x="6400800" y="2926080"/>
            <a:ext cx="1920240" cy="731520"/>
          </a:xfrm>
          <a:prstGeom prst="borderCallout1">
            <a:avLst/>
          </a:prstGeom>
          <a:solidFill>
            <a:srgbClr val="05966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Step 4
[Action]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5852160" y="3291840"/>
            <a:ext cx="548640" cy="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Line Callout 2 20"/>
          <p:cNvSpPr/>
          <p:nvPr/>
        </p:nvSpPr>
        <p:spPr>
          <a:xfrm>
            <a:off x="8869680" y="2743200"/>
            <a:ext cx="1920240" cy="1097280"/>
          </a:xfrm>
          <a:prstGeom prst="borderCallout2">
            <a:avLst/>
          </a:prstGeom>
          <a:solidFill>
            <a:srgbClr val="64748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Decision?</a:t>
            </a:r>
          </a:p>
        </p:txBody>
      </p:sp>
      <p:cxnSp>
        <p:nvCxnSpPr>
          <p:cNvPr id="22" name="Connector 21"/>
          <p:cNvCxnSpPr/>
          <p:nvPr/>
        </p:nvCxnSpPr>
        <p:spPr>
          <a:xfrm>
            <a:off x="8321040" y="3291840"/>
            <a:ext cx="548640" cy="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Line Callout 1 22"/>
          <p:cNvSpPr/>
          <p:nvPr/>
        </p:nvSpPr>
        <p:spPr>
          <a:xfrm>
            <a:off x="8869680" y="4754879"/>
            <a:ext cx="1920240" cy="731520"/>
          </a:xfrm>
          <a:prstGeom prst="borderCallout1">
            <a:avLst/>
          </a:prstGeom>
          <a:solidFill>
            <a:srgbClr val="DC2626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Step 5
[Action]</a:t>
            </a:r>
          </a:p>
        </p:txBody>
      </p:sp>
      <p:cxnSp>
        <p:nvCxnSpPr>
          <p:cNvPr id="24" name="Connector 23"/>
          <p:cNvCxnSpPr/>
          <p:nvPr/>
        </p:nvCxnSpPr>
        <p:spPr>
          <a:xfrm flipH="1">
            <a:off x="8869680" y="3291840"/>
            <a:ext cx="1920239" cy="182880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Line Callout 3 24"/>
          <p:cNvSpPr/>
          <p:nvPr/>
        </p:nvSpPr>
        <p:spPr>
          <a:xfrm>
            <a:off x="10972800" y="4754879"/>
            <a:ext cx="1920240" cy="731520"/>
          </a:xfrm>
          <a:prstGeom prst="borderCallout3">
            <a:avLst/>
          </a:prstGeom>
          <a:solidFill>
            <a:srgbClr val="DC2626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End</a:t>
            </a:r>
          </a:p>
        </p:txBody>
      </p:sp>
      <p:cxnSp>
        <p:nvCxnSpPr>
          <p:cNvPr id="26" name="Connector 25"/>
          <p:cNvCxnSpPr/>
          <p:nvPr/>
        </p:nvCxnSpPr>
        <p:spPr>
          <a:xfrm>
            <a:off x="10789919" y="5120640"/>
            <a:ext cx="182881" cy="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