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74320" y="91440"/>
            <a:ext cx="116128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>
                <a:solidFill>
                  <a:srgbClr val="FFFFFF"/>
                </a:solidFill>
                <a:latin typeface="Calibri"/>
              </a:rPr>
              <a:t>Decision Flowchart — branching yes/no paths from multiple decision diamonds</a:t>
            </a:r>
          </a:p>
        </p:txBody>
      </p:sp>
      <p:sp>
        <p:nvSpPr>
          <p:cNvPr id="5" name="Line Callout 3 4"/>
          <p:cNvSpPr/>
          <p:nvPr/>
        </p:nvSpPr>
        <p:spPr>
          <a:xfrm>
            <a:off x="5212080" y="822960"/>
            <a:ext cx="1828800" cy="640080"/>
          </a:xfrm>
          <a:prstGeom prst="borderCallout3">
            <a:avLst/>
          </a:prstGeom>
          <a:solidFill>
            <a:srgbClr val="059669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1000" b="1">
                <a:solidFill>
                  <a:srgbClr val="FFFFFF"/>
                </a:solidFill>
                <a:latin typeface="Calibri"/>
              </a:rPr>
              <a:t>Start</a:t>
            </a:r>
          </a:p>
        </p:txBody>
      </p:sp>
      <p:sp>
        <p:nvSpPr>
          <p:cNvPr id="6" name="Line Callout 2 5"/>
          <p:cNvSpPr/>
          <p:nvPr/>
        </p:nvSpPr>
        <p:spPr>
          <a:xfrm>
            <a:off x="4663440" y="1828800"/>
            <a:ext cx="2834640" cy="1097280"/>
          </a:xfrm>
          <a:prstGeom prst="borderCallout2">
            <a:avLst/>
          </a:prstGeom>
          <a:solidFill>
            <a:srgbClr val="2563EB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900" b="1">
                <a:solidFill>
                  <a:srgbClr val="FFFFFF"/>
                </a:solidFill>
                <a:latin typeface="Calibri"/>
              </a:rPr>
              <a:t>Decision 1?</a:t>
            </a:r>
          </a:p>
        </p:txBody>
      </p:sp>
      <p:sp>
        <p:nvSpPr>
          <p:cNvPr id="7" name="Line Callout 1 6"/>
          <p:cNvSpPr/>
          <p:nvPr/>
        </p:nvSpPr>
        <p:spPr>
          <a:xfrm>
            <a:off x="8778240" y="2011680"/>
            <a:ext cx="2011680" cy="731520"/>
          </a:xfrm>
          <a:prstGeom prst="borderCallout1">
            <a:avLst/>
          </a:prstGeom>
          <a:solidFill>
            <a:srgbClr val="059669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900" b="1">
                <a:solidFill>
                  <a:srgbClr val="FFFFFF"/>
                </a:solidFill>
                <a:latin typeface="Calibri"/>
              </a:rPr>
              <a:t>Action A
(Yes)</a:t>
            </a:r>
          </a:p>
        </p:txBody>
      </p:sp>
      <p:sp>
        <p:nvSpPr>
          <p:cNvPr id="8" name="Line Callout 1 7"/>
          <p:cNvSpPr/>
          <p:nvPr/>
        </p:nvSpPr>
        <p:spPr>
          <a:xfrm>
            <a:off x="1097280" y="2011680"/>
            <a:ext cx="2011680" cy="731520"/>
          </a:xfrm>
          <a:prstGeom prst="borderCallout1">
            <a:avLst/>
          </a:prstGeom>
          <a:solidFill>
            <a:srgbClr val="64748B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900" b="1">
                <a:solidFill>
                  <a:srgbClr val="FFFFFF"/>
                </a:solidFill>
                <a:latin typeface="Calibri"/>
              </a:rPr>
              <a:t>Action B
(No)</a:t>
            </a:r>
          </a:p>
        </p:txBody>
      </p:sp>
      <p:sp>
        <p:nvSpPr>
          <p:cNvPr id="9" name="Line Callout 2 8"/>
          <p:cNvSpPr/>
          <p:nvPr/>
        </p:nvSpPr>
        <p:spPr>
          <a:xfrm>
            <a:off x="4663440" y="3657600"/>
            <a:ext cx="2834640" cy="1097280"/>
          </a:xfrm>
          <a:prstGeom prst="borderCallout2">
            <a:avLst/>
          </a:prstGeom>
          <a:solidFill>
            <a:srgbClr val="2563EB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900" b="1">
                <a:solidFill>
                  <a:srgbClr val="FFFFFF"/>
                </a:solidFill>
                <a:latin typeface="Calibri"/>
              </a:rPr>
              <a:t>Decision 2?</a:t>
            </a:r>
          </a:p>
        </p:txBody>
      </p:sp>
      <p:sp>
        <p:nvSpPr>
          <p:cNvPr id="10" name="Line Callout 1 9"/>
          <p:cNvSpPr/>
          <p:nvPr/>
        </p:nvSpPr>
        <p:spPr>
          <a:xfrm>
            <a:off x="8778240" y="3840480"/>
            <a:ext cx="2011680" cy="731520"/>
          </a:xfrm>
          <a:prstGeom prst="borderCallout1">
            <a:avLst/>
          </a:prstGeom>
          <a:solidFill>
            <a:srgbClr val="059669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900" b="1">
                <a:solidFill>
                  <a:srgbClr val="FFFFFF"/>
                </a:solidFill>
                <a:latin typeface="Calibri"/>
              </a:rPr>
              <a:t>Action C
(Yes)</a:t>
            </a:r>
          </a:p>
        </p:txBody>
      </p:sp>
      <p:sp>
        <p:nvSpPr>
          <p:cNvPr id="11" name="Line Callout 1 10"/>
          <p:cNvSpPr/>
          <p:nvPr/>
        </p:nvSpPr>
        <p:spPr>
          <a:xfrm>
            <a:off x="1097280" y="3840480"/>
            <a:ext cx="2011680" cy="731520"/>
          </a:xfrm>
          <a:prstGeom prst="borderCallout1">
            <a:avLst/>
          </a:prstGeom>
          <a:solidFill>
            <a:srgbClr val="DC2626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900" b="1">
                <a:solidFill>
                  <a:srgbClr val="FFFFFF"/>
                </a:solidFill>
                <a:latin typeface="Calibri"/>
              </a:rPr>
              <a:t>Action D
(No)</a:t>
            </a:r>
          </a:p>
        </p:txBody>
      </p:sp>
      <p:sp>
        <p:nvSpPr>
          <p:cNvPr id="12" name="Line Callout 3 11"/>
          <p:cNvSpPr/>
          <p:nvPr/>
        </p:nvSpPr>
        <p:spPr>
          <a:xfrm>
            <a:off x="5212080" y="5486400"/>
            <a:ext cx="1828800" cy="640080"/>
          </a:xfrm>
          <a:prstGeom prst="borderCallout3">
            <a:avLst/>
          </a:prstGeom>
          <a:solidFill>
            <a:srgbClr val="DC2626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1000" b="1">
                <a:solidFill>
                  <a:srgbClr val="FFFFFF"/>
                </a:solidFill>
                <a:latin typeface="Calibri"/>
              </a:rPr>
              <a:t>End</a:t>
            </a:r>
          </a:p>
        </p:txBody>
      </p:sp>
      <p:cxnSp>
        <p:nvCxnSpPr>
          <p:cNvPr id="13" name="Connector 12"/>
          <p:cNvCxnSpPr/>
          <p:nvPr/>
        </p:nvCxnSpPr>
        <p:spPr>
          <a:xfrm>
            <a:off x="6126480" y="1463040"/>
            <a:ext cx="0" cy="365760"/>
          </a:xfrm>
          <a:prstGeom prst="line">
            <a:avLst/>
          </a:prstGeom>
          <a:ln w="19050">
            <a:solidFill>
              <a:srgbClr val="47556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nector 13"/>
          <p:cNvCxnSpPr/>
          <p:nvPr/>
        </p:nvCxnSpPr>
        <p:spPr>
          <a:xfrm>
            <a:off x="7498079" y="2377440"/>
            <a:ext cx="1280161" cy="0"/>
          </a:xfrm>
          <a:prstGeom prst="line">
            <a:avLst/>
          </a:prstGeom>
          <a:ln w="19050">
            <a:solidFill>
              <a:srgbClr val="47556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7772400" y="2148840"/>
            <a:ext cx="457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>
                <a:solidFill>
                  <a:srgbClr val="059669"/>
                </a:solidFill>
                <a:latin typeface="Calibri"/>
              </a:rPr>
              <a:t>Yes</a:t>
            </a:r>
          </a:p>
        </p:txBody>
      </p:sp>
      <p:cxnSp>
        <p:nvCxnSpPr>
          <p:cNvPr id="16" name="Connector 15"/>
          <p:cNvCxnSpPr/>
          <p:nvPr/>
        </p:nvCxnSpPr>
        <p:spPr>
          <a:xfrm flipH="1">
            <a:off x="3108960" y="2377440"/>
            <a:ext cx="1554480" cy="0"/>
          </a:xfrm>
          <a:prstGeom prst="line">
            <a:avLst/>
          </a:prstGeom>
          <a:ln w="19050">
            <a:solidFill>
              <a:srgbClr val="47556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931920" y="2148840"/>
            <a:ext cx="3657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>
                <a:solidFill>
                  <a:srgbClr val="DC2626"/>
                </a:solidFill>
                <a:latin typeface="Calibri"/>
              </a:rPr>
              <a:t>No</a:t>
            </a:r>
          </a:p>
        </p:txBody>
      </p:sp>
      <p:cxnSp>
        <p:nvCxnSpPr>
          <p:cNvPr id="18" name="Connector 17"/>
          <p:cNvCxnSpPr/>
          <p:nvPr/>
        </p:nvCxnSpPr>
        <p:spPr>
          <a:xfrm>
            <a:off x="6126480" y="2926080"/>
            <a:ext cx="0" cy="731520"/>
          </a:xfrm>
          <a:prstGeom prst="line">
            <a:avLst/>
          </a:prstGeom>
          <a:ln w="19050">
            <a:solidFill>
              <a:srgbClr val="47556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or 18"/>
          <p:cNvCxnSpPr/>
          <p:nvPr/>
        </p:nvCxnSpPr>
        <p:spPr>
          <a:xfrm>
            <a:off x="7498079" y="4206240"/>
            <a:ext cx="1280161" cy="0"/>
          </a:xfrm>
          <a:prstGeom prst="line">
            <a:avLst/>
          </a:prstGeom>
          <a:ln w="19050">
            <a:solidFill>
              <a:srgbClr val="47556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7772400" y="3977639"/>
            <a:ext cx="457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>
                <a:solidFill>
                  <a:srgbClr val="059669"/>
                </a:solidFill>
                <a:latin typeface="Calibri"/>
              </a:rPr>
              <a:t>Yes</a:t>
            </a:r>
          </a:p>
        </p:txBody>
      </p:sp>
      <p:cxnSp>
        <p:nvCxnSpPr>
          <p:cNvPr id="21" name="Connector 20"/>
          <p:cNvCxnSpPr/>
          <p:nvPr/>
        </p:nvCxnSpPr>
        <p:spPr>
          <a:xfrm flipH="1">
            <a:off x="3108960" y="4206240"/>
            <a:ext cx="1554480" cy="0"/>
          </a:xfrm>
          <a:prstGeom prst="line">
            <a:avLst/>
          </a:prstGeom>
          <a:ln w="19050">
            <a:solidFill>
              <a:srgbClr val="47556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3931920" y="3977639"/>
            <a:ext cx="3657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>
                <a:solidFill>
                  <a:srgbClr val="DC2626"/>
                </a:solidFill>
                <a:latin typeface="Calibri"/>
              </a:rPr>
              <a:t>No</a:t>
            </a:r>
          </a:p>
        </p:txBody>
      </p:sp>
      <p:cxnSp>
        <p:nvCxnSpPr>
          <p:cNvPr id="23" name="Connector 22"/>
          <p:cNvCxnSpPr/>
          <p:nvPr/>
        </p:nvCxnSpPr>
        <p:spPr>
          <a:xfrm>
            <a:off x="6126480" y="4754880"/>
            <a:ext cx="0" cy="731520"/>
          </a:xfrm>
          <a:prstGeom prst="line">
            <a:avLst/>
          </a:prstGeom>
          <a:ln w="19050">
            <a:solidFill>
              <a:srgbClr val="47556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Connector 23"/>
          <p:cNvCxnSpPr/>
          <p:nvPr/>
        </p:nvCxnSpPr>
        <p:spPr>
          <a:xfrm>
            <a:off x="9784080" y="2743200"/>
            <a:ext cx="0" cy="3063240"/>
          </a:xfrm>
          <a:prstGeom prst="line">
            <a:avLst/>
          </a:prstGeom>
          <a:ln w="12700">
            <a:solidFill>
              <a:srgbClr val="47556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Connector 24"/>
          <p:cNvCxnSpPr/>
          <p:nvPr/>
        </p:nvCxnSpPr>
        <p:spPr>
          <a:xfrm flipH="1">
            <a:off x="7040880" y="5806440"/>
            <a:ext cx="2743200" cy="0"/>
          </a:xfrm>
          <a:prstGeom prst="line">
            <a:avLst/>
          </a:prstGeom>
          <a:ln w="12700">
            <a:solidFill>
              <a:srgbClr val="47556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Connector 25"/>
          <p:cNvCxnSpPr/>
          <p:nvPr/>
        </p:nvCxnSpPr>
        <p:spPr>
          <a:xfrm>
            <a:off x="2103120" y="2743200"/>
            <a:ext cx="0" cy="3063240"/>
          </a:xfrm>
          <a:prstGeom prst="line">
            <a:avLst/>
          </a:prstGeom>
          <a:ln w="12700">
            <a:solidFill>
              <a:srgbClr val="47556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Connector 26"/>
          <p:cNvCxnSpPr/>
          <p:nvPr/>
        </p:nvCxnSpPr>
        <p:spPr>
          <a:xfrm>
            <a:off x="2103120" y="5806440"/>
            <a:ext cx="3108960" cy="0"/>
          </a:xfrm>
          <a:prstGeom prst="line">
            <a:avLst/>
          </a:prstGeom>
          <a:ln w="12700">
            <a:solidFill>
              <a:srgbClr val="47556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