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5-Why + Fishbone — trace each 'why' level to contributing sub-causes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2560320"/>
            <a:ext cx="1920240" cy="1280160"/>
          </a:xfrm>
          <a:prstGeom prst="roundRect">
            <a:avLst/>
          </a:prstGeom>
          <a:solidFill>
            <a:srgbClr val="059669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Root
Cause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640080" y="3200400"/>
            <a:ext cx="9418320" cy="0"/>
          </a:xfrm>
          <a:prstGeom prst="line">
            <a:avLst/>
          </a:prstGeom>
          <a:ln w="381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2286000" y="1645920"/>
            <a:ext cx="548640" cy="1554480"/>
          </a:xfrm>
          <a:prstGeom prst="line">
            <a:avLst/>
          </a:prstGeom>
          <a:ln w="254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1600200" y="1051560"/>
            <a:ext cx="1828800" cy="54864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Why 1</a:t>
            </a:r>
          </a:p>
        </p:txBody>
      </p:sp>
      <p:cxnSp>
        <p:nvCxnSpPr>
          <p:cNvPr id="9" name="Connector 8"/>
          <p:cNvCxnSpPr/>
          <p:nvPr/>
        </p:nvCxnSpPr>
        <p:spPr>
          <a:xfrm flipH="1" flipV="1">
            <a:off x="2103120" y="2084832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515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[Cause 1a]</a:t>
            </a:r>
          </a:p>
        </p:txBody>
      </p:sp>
      <p:cxnSp>
        <p:nvCxnSpPr>
          <p:cNvPr id="11" name="Connector 10"/>
          <p:cNvCxnSpPr/>
          <p:nvPr/>
        </p:nvCxnSpPr>
        <p:spPr>
          <a:xfrm flipH="1" flipV="1">
            <a:off x="2103120" y="1737360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515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[Cause 1b]</a:t>
            </a:r>
          </a:p>
        </p:txBody>
      </p:sp>
      <p:cxnSp>
        <p:nvCxnSpPr>
          <p:cNvPr id="13" name="Connector 12"/>
          <p:cNvCxnSpPr/>
          <p:nvPr/>
        </p:nvCxnSpPr>
        <p:spPr>
          <a:xfrm flipH="1" flipV="1">
            <a:off x="2103120" y="1389888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515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[Cause 1c]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5029200" y="1645920"/>
            <a:ext cx="548640" cy="1554480"/>
          </a:xfrm>
          <a:prstGeom prst="line">
            <a:avLst/>
          </a:prstGeom>
          <a:ln w="254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4343400" y="1051560"/>
            <a:ext cx="1828800" cy="548640"/>
          </a:xfrm>
          <a:prstGeom prst="roundRect">
            <a:avLst/>
          </a:prstGeom>
          <a:solidFill>
            <a:srgbClr val="7C3AED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Why 2</a:t>
            </a:r>
          </a:p>
        </p:txBody>
      </p:sp>
      <p:cxnSp>
        <p:nvCxnSpPr>
          <p:cNvPr id="17" name="Connector 16"/>
          <p:cNvCxnSpPr/>
          <p:nvPr/>
        </p:nvCxnSpPr>
        <p:spPr>
          <a:xfrm flipH="1" flipV="1">
            <a:off x="4846320" y="2084832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947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[Cause 2a]</a:t>
            </a:r>
          </a:p>
        </p:txBody>
      </p:sp>
      <p:cxnSp>
        <p:nvCxnSpPr>
          <p:cNvPr id="19" name="Connector 18"/>
          <p:cNvCxnSpPr/>
          <p:nvPr/>
        </p:nvCxnSpPr>
        <p:spPr>
          <a:xfrm flipH="1" flipV="1">
            <a:off x="4846320" y="1737360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947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[Cause 2b]</a:t>
            </a:r>
          </a:p>
        </p:txBody>
      </p:sp>
      <p:cxnSp>
        <p:nvCxnSpPr>
          <p:cNvPr id="21" name="Connector 20"/>
          <p:cNvCxnSpPr/>
          <p:nvPr/>
        </p:nvCxnSpPr>
        <p:spPr>
          <a:xfrm flipH="1" flipV="1">
            <a:off x="4846320" y="1389888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947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[Cause 2c]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7772400" y="1645920"/>
            <a:ext cx="548640" cy="1554480"/>
          </a:xfrm>
          <a:prstGeom prst="line">
            <a:avLst/>
          </a:prstGeom>
          <a:ln w="254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7086600" y="1051560"/>
            <a:ext cx="1828800" cy="54864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Why 3</a:t>
            </a:r>
          </a:p>
        </p:txBody>
      </p:sp>
      <p:cxnSp>
        <p:nvCxnSpPr>
          <p:cNvPr id="25" name="Connector 24"/>
          <p:cNvCxnSpPr/>
          <p:nvPr/>
        </p:nvCxnSpPr>
        <p:spPr>
          <a:xfrm flipH="1" flipV="1">
            <a:off x="7589520" y="2084832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5379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[Cause 3a]</a:t>
            </a:r>
          </a:p>
        </p:txBody>
      </p:sp>
      <p:cxnSp>
        <p:nvCxnSpPr>
          <p:cNvPr id="27" name="Connector 26"/>
          <p:cNvCxnSpPr/>
          <p:nvPr/>
        </p:nvCxnSpPr>
        <p:spPr>
          <a:xfrm flipH="1" flipV="1">
            <a:off x="7589520" y="1737360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5379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[Cause 3b]</a:t>
            </a:r>
          </a:p>
        </p:txBody>
      </p:sp>
      <p:cxnSp>
        <p:nvCxnSpPr>
          <p:cNvPr id="29" name="Connector 28"/>
          <p:cNvCxnSpPr/>
          <p:nvPr/>
        </p:nvCxnSpPr>
        <p:spPr>
          <a:xfrm flipH="1" flipV="1">
            <a:off x="7589520" y="1389888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379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[Cause 3c]</a:t>
            </a:r>
          </a:p>
        </p:txBody>
      </p:sp>
      <p:cxnSp>
        <p:nvCxnSpPr>
          <p:cNvPr id="31" name="Connector 30"/>
          <p:cNvCxnSpPr/>
          <p:nvPr/>
        </p:nvCxnSpPr>
        <p:spPr>
          <a:xfrm flipV="1">
            <a:off x="2286000" y="3200400"/>
            <a:ext cx="548640" cy="1554480"/>
          </a:xfrm>
          <a:prstGeom prst="line">
            <a:avLst/>
          </a:prstGeom>
          <a:ln w="254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1600200" y="4846320"/>
            <a:ext cx="1828800" cy="54864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Why 4</a:t>
            </a:r>
          </a:p>
        </p:txBody>
      </p:sp>
      <p:cxnSp>
        <p:nvCxnSpPr>
          <p:cNvPr id="33" name="Connector 32"/>
          <p:cNvCxnSpPr/>
          <p:nvPr/>
        </p:nvCxnSpPr>
        <p:spPr>
          <a:xfrm flipH="1">
            <a:off x="2103120" y="4023360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515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[Cause 4a]</a:t>
            </a:r>
          </a:p>
        </p:txBody>
      </p:sp>
      <p:cxnSp>
        <p:nvCxnSpPr>
          <p:cNvPr id="35" name="Connector 34"/>
          <p:cNvCxnSpPr/>
          <p:nvPr/>
        </p:nvCxnSpPr>
        <p:spPr>
          <a:xfrm flipH="1">
            <a:off x="2103120" y="4370832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0515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[Cause 4b]</a:t>
            </a:r>
          </a:p>
        </p:txBody>
      </p:sp>
      <p:cxnSp>
        <p:nvCxnSpPr>
          <p:cNvPr id="37" name="Connector 36"/>
          <p:cNvCxnSpPr/>
          <p:nvPr/>
        </p:nvCxnSpPr>
        <p:spPr>
          <a:xfrm flipH="1">
            <a:off x="2103120" y="4718304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515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[Cause 4c]</a:t>
            </a:r>
          </a:p>
        </p:txBody>
      </p:sp>
      <p:cxnSp>
        <p:nvCxnSpPr>
          <p:cNvPr id="39" name="Connector 38"/>
          <p:cNvCxnSpPr/>
          <p:nvPr/>
        </p:nvCxnSpPr>
        <p:spPr>
          <a:xfrm flipV="1">
            <a:off x="5029200" y="3200400"/>
            <a:ext cx="548640" cy="1554480"/>
          </a:xfrm>
          <a:prstGeom prst="line">
            <a:avLst/>
          </a:prstGeom>
          <a:ln w="254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4343400" y="4846320"/>
            <a:ext cx="1828800" cy="54864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Why 5</a:t>
            </a:r>
          </a:p>
        </p:txBody>
      </p:sp>
      <p:cxnSp>
        <p:nvCxnSpPr>
          <p:cNvPr id="41" name="Connector 40"/>
          <p:cNvCxnSpPr/>
          <p:nvPr/>
        </p:nvCxnSpPr>
        <p:spPr>
          <a:xfrm flipH="1">
            <a:off x="4846320" y="4023360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947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[Cause 5a]</a:t>
            </a:r>
          </a:p>
        </p:txBody>
      </p:sp>
      <p:cxnSp>
        <p:nvCxnSpPr>
          <p:cNvPr id="43" name="Connector 42"/>
          <p:cNvCxnSpPr/>
          <p:nvPr/>
        </p:nvCxnSpPr>
        <p:spPr>
          <a:xfrm flipH="1">
            <a:off x="4846320" y="4370832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7947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[Cause 5b]</a:t>
            </a:r>
          </a:p>
        </p:txBody>
      </p:sp>
      <p:cxnSp>
        <p:nvCxnSpPr>
          <p:cNvPr id="45" name="Connector 44"/>
          <p:cNvCxnSpPr/>
          <p:nvPr/>
        </p:nvCxnSpPr>
        <p:spPr>
          <a:xfrm flipH="1">
            <a:off x="4846320" y="4718304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947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[Cause 5c]</a:t>
            </a:r>
          </a:p>
        </p:txBody>
      </p:sp>
      <p:cxnSp>
        <p:nvCxnSpPr>
          <p:cNvPr id="47" name="Connector 46"/>
          <p:cNvCxnSpPr/>
          <p:nvPr/>
        </p:nvCxnSpPr>
        <p:spPr>
          <a:xfrm flipV="1">
            <a:off x="7772400" y="3200400"/>
            <a:ext cx="548640" cy="1554480"/>
          </a:xfrm>
          <a:prstGeom prst="line">
            <a:avLst/>
          </a:prstGeom>
          <a:ln w="254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/>
        </p:nvSpPr>
        <p:spPr>
          <a:xfrm>
            <a:off x="7086600" y="4846320"/>
            <a:ext cx="1828800" cy="548640"/>
          </a:xfrm>
          <a:prstGeom prst="roundRect">
            <a:avLst/>
          </a:prstGeom>
          <a:solidFill>
            <a:srgbClr val="0284C7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Other</a:t>
            </a:r>
          </a:p>
        </p:txBody>
      </p:sp>
      <p:cxnSp>
        <p:nvCxnSpPr>
          <p:cNvPr id="49" name="Connector 48"/>
          <p:cNvCxnSpPr/>
          <p:nvPr/>
        </p:nvCxnSpPr>
        <p:spPr>
          <a:xfrm flipH="1">
            <a:off x="7589520" y="4023360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5379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[Cause 6a]</a:t>
            </a:r>
          </a:p>
        </p:txBody>
      </p:sp>
      <p:cxnSp>
        <p:nvCxnSpPr>
          <p:cNvPr id="51" name="Connector 50"/>
          <p:cNvCxnSpPr/>
          <p:nvPr/>
        </p:nvCxnSpPr>
        <p:spPr>
          <a:xfrm flipH="1">
            <a:off x="7589520" y="4370832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5379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[Cause 6b]</a:t>
            </a:r>
          </a:p>
        </p:txBody>
      </p:sp>
      <p:cxnSp>
        <p:nvCxnSpPr>
          <p:cNvPr id="53" name="Connector 52"/>
          <p:cNvCxnSpPr/>
          <p:nvPr/>
        </p:nvCxnSpPr>
        <p:spPr>
          <a:xfrm flipH="1">
            <a:off x="7589520" y="4718304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5379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[Cause 6c]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