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A162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73152"/>
            <a:ext cx="11612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Service Blueprint — front stage, back stage, support per phase</a:t>
            </a:r>
          </a:p>
        </p:txBody>
      </p:sp>
      <p:sp>
        <p:nvSpPr>
          <p:cNvPr id="5" name="Rectangle 4"/>
          <p:cNvSpPr/>
          <p:nvPr/>
        </p:nvSpPr>
        <p:spPr>
          <a:xfrm>
            <a:off x="1508760" y="594360"/>
            <a:ext cx="2066543" cy="502920"/>
          </a:xfrm>
          <a:prstGeom prst="rect">
            <a:avLst/>
          </a:prstGeom>
          <a:solidFill>
            <a:srgbClr val="A16207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Awareness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11879" y="594360"/>
            <a:ext cx="2066543" cy="502920"/>
          </a:xfrm>
          <a:prstGeom prst="rect">
            <a:avLst/>
          </a:prstGeom>
          <a:solidFill>
            <a:srgbClr val="A16207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Research</a:t>
            </a:r>
          </a:p>
        </p:txBody>
      </p:sp>
      <p:sp>
        <p:nvSpPr>
          <p:cNvPr id="7" name="Rectangle 6"/>
          <p:cNvSpPr/>
          <p:nvPr/>
        </p:nvSpPr>
        <p:spPr>
          <a:xfrm>
            <a:off x="5715000" y="594360"/>
            <a:ext cx="2066543" cy="502920"/>
          </a:xfrm>
          <a:prstGeom prst="rect">
            <a:avLst/>
          </a:prstGeom>
          <a:solidFill>
            <a:srgbClr val="A16207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Contact</a:t>
            </a:r>
          </a:p>
        </p:txBody>
      </p:sp>
      <p:sp>
        <p:nvSpPr>
          <p:cNvPr id="8" name="Rectangle 7"/>
          <p:cNvSpPr/>
          <p:nvPr/>
        </p:nvSpPr>
        <p:spPr>
          <a:xfrm>
            <a:off x="7818119" y="594360"/>
            <a:ext cx="2066543" cy="502920"/>
          </a:xfrm>
          <a:prstGeom prst="rect">
            <a:avLst/>
          </a:prstGeom>
          <a:solidFill>
            <a:srgbClr val="A16207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Service</a:t>
            </a:r>
          </a:p>
        </p:txBody>
      </p:sp>
      <p:sp>
        <p:nvSpPr>
          <p:cNvPr id="9" name="Rectangle 8"/>
          <p:cNvSpPr/>
          <p:nvPr/>
        </p:nvSpPr>
        <p:spPr>
          <a:xfrm>
            <a:off x="9921240" y="594360"/>
            <a:ext cx="2066543" cy="502920"/>
          </a:xfrm>
          <a:prstGeom prst="rect">
            <a:avLst/>
          </a:prstGeom>
          <a:solidFill>
            <a:srgbClr val="A16207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Follow-Up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7160" y="1097280"/>
            <a:ext cx="1335024" cy="1051560"/>
          </a:xfrm>
          <a:prstGeom prst="rect">
            <a:avLst/>
          </a:prstGeom>
          <a:solidFill>
            <a:srgbClr val="A16207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08760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563624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11879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66744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715000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769864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818119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872983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921240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976104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7160" y="2185416"/>
            <a:ext cx="1335024" cy="1051560"/>
          </a:xfrm>
          <a:prstGeom prst="rect">
            <a:avLst/>
          </a:prstGeom>
          <a:solidFill>
            <a:srgbClr val="A16207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Front Stage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508760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563624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Visible interactions with staff or system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11879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666744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Visible interactions with staff or system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15000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769864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Visible interactions with staff or system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818119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872983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Visible interactions with staff or system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921240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976104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Visible interactions with staff or system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37160" y="3273552"/>
            <a:ext cx="1335024" cy="1051560"/>
          </a:xfrm>
          <a:prstGeom prst="rect">
            <a:avLst/>
          </a:prstGeom>
          <a:solidFill>
            <a:srgbClr val="A16207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Back Stage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508760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1563624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Internal processes supporting the service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611879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3666744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Internal processes supporting the service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715000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769864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Internal processes supporting the service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818119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872983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Internal processes supporting the service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9921240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9976104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Internal processes supporting the service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37160" y="4361688"/>
            <a:ext cx="1335024" cy="1051560"/>
          </a:xfrm>
          <a:prstGeom prst="rect">
            <a:avLst/>
          </a:prstGeom>
          <a:solidFill>
            <a:srgbClr val="A16207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Support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508760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1563624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Systems, tools and people enabling the service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611879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3666744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Systems, tools and people enabling the service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715000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769864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Systems, tools and people enabling the service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818119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872983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Systems, tools and people enabling the service</a:t>
            </a:r>
          </a:p>
        </p:txBody>
      </p:sp>
      <p:sp>
        <p:nvSpPr>
          <p:cNvPr id="52" name="Rectangle 51"/>
          <p:cNvSpPr/>
          <p:nvPr/>
        </p:nvSpPr>
        <p:spPr>
          <a:xfrm>
            <a:off x="9921240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9976104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Systems, tools and people enabling the service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37160" y="5449824"/>
            <a:ext cx="1335024" cy="1051560"/>
          </a:xfrm>
          <a:prstGeom prst="rect">
            <a:avLst/>
          </a:prstGeom>
          <a:solidFill>
            <a:srgbClr val="A16207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Opportunities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508760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563624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611879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3666744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715000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5769864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61" name="Rectangle 60"/>
          <p:cNvSpPr/>
          <p:nvPr/>
        </p:nvSpPr>
        <p:spPr>
          <a:xfrm>
            <a:off x="7818119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7872983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63" name="Rectangle 62"/>
          <p:cNvSpPr/>
          <p:nvPr/>
        </p:nvSpPr>
        <p:spPr>
          <a:xfrm>
            <a:off x="9921240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9976104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74320" y="644652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4748B"/>
                </a:solidFill>
                <a:latin typeface="Calibri"/>
              </a:rPr>
              <a:t>Click any cell to type. Add or remove columns/rows as needed.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