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73152"/>
            <a:ext cx="116128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Calibri"/>
              </a:rPr>
              <a:t>B2C Customer Journey Map — 5 stages from Awareness to Advocacy</a:t>
            </a:r>
          </a:p>
        </p:txBody>
      </p:sp>
      <p:sp>
        <p:nvSpPr>
          <p:cNvPr id="5" name="Rectangle 4"/>
          <p:cNvSpPr/>
          <p:nvPr/>
        </p:nvSpPr>
        <p:spPr>
          <a:xfrm>
            <a:off x="1508760" y="594360"/>
            <a:ext cx="2066543" cy="502920"/>
          </a:xfrm>
          <a:prstGeom prst="rect">
            <a:avLst/>
          </a:prstGeom>
          <a:solidFill>
            <a:srgbClr val="059669"/>
          </a:solidFill>
          <a:ln w="1524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Awareness</a:t>
            </a:r>
          </a:p>
        </p:txBody>
      </p:sp>
      <p:sp>
        <p:nvSpPr>
          <p:cNvPr id="6" name="Rectangle 5"/>
          <p:cNvSpPr/>
          <p:nvPr/>
        </p:nvSpPr>
        <p:spPr>
          <a:xfrm>
            <a:off x="3611879" y="594360"/>
            <a:ext cx="2066543" cy="502920"/>
          </a:xfrm>
          <a:prstGeom prst="rect">
            <a:avLst/>
          </a:prstGeom>
          <a:solidFill>
            <a:srgbClr val="059669"/>
          </a:solidFill>
          <a:ln w="1524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Consideration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5715000" y="594360"/>
            <a:ext cx="2066543" cy="502920"/>
          </a:xfrm>
          <a:prstGeom prst="rect">
            <a:avLst/>
          </a:prstGeom>
          <a:solidFill>
            <a:srgbClr val="059669"/>
          </a:solidFill>
          <a:ln w="1524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Purchase</a:t>
            </a:r>
          </a:p>
        </p:txBody>
      </p:sp>
      <p:sp>
        <p:nvSpPr>
          <p:cNvPr id="8" name="Rectangle 7"/>
          <p:cNvSpPr/>
          <p:nvPr/>
        </p:nvSpPr>
        <p:spPr>
          <a:xfrm>
            <a:off x="7818119" y="594360"/>
            <a:ext cx="2066543" cy="502920"/>
          </a:xfrm>
          <a:prstGeom prst="rect">
            <a:avLst/>
          </a:prstGeom>
          <a:solidFill>
            <a:srgbClr val="059669"/>
          </a:solidFill>
          <a:ln w="1524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Retention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9921240" y="594360"/>
            <a:ext cx="2066543" cy="502920"/>
          </a:xfrm>
          <a:prstGeom prst="rect">
            <a:avLst/>
          </a:prstGeom>
          <a:solidFill>
            <a:srgbClr val="059669"/>
          </a:solidFill>
          <a:ln w="1524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Advocacy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7160" y="1097280"/>
            <a:ext cx="1335024" cy="1051560"/>
          </a:xfrm>
          <a:prstGeom prst="rect">
            <a:avLst/>
          </a:prstGeom>
          <a:solidFill>
            <a:srgbClr val="059669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Actions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08760" y="1097280"/>
            <a:ext cx="2066543" cy="1051560"/>
          </a:xfrm>
          <a:prstGeom prst="rect">
            <a:avLst/>
          </a:prstGeom>
          <a:solidFill>
            <a:srgbClr val="EFF6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563624" y="1152144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is the customer doing at this stage?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11879" y="1097280"/>
            <a:ext cx="2066543" cy="1051560"/>
          </a:xfrm>
          <a:prstGeom prst="rect">
            <a:avLst/>
          </a:prstGeom>
          <a:solidFill>
            <a:srgbClr val="EFF6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666744" y="1152144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is the customer doing at this stage?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715000" y="1097280"/>
            <a:ext cx="2066543" cy="1051560"/>
          </a:xfrm>
          <a:prstGeom prst="rect">
            <a:avLst/>
          </a:prstGeom>
          <a:solidFill>
            <a:srgbClr val="EFF6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769864" y="1152144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is the customer doing at this stage?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818119" y="1097280"/>
            <a:ext cx="2066543" cy="1051560"/>
          </a:xfrm>
          <a:prstGeom prst="rect">
            <a:avLst/>
          </a:prstGeom>
          <a:solidFill>
            <a:srgbClr val="EFF6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872983" y="1152144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is the customer doing at this stage?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921240" y="1097280"/>
            <a:ext cx="2066543" cy="1051560"/>
          </a:xfrm>
          <a:prstGeom prst="rect">
            <a:avLst/>
          </a:prstGeom>
          <a:solidFill>
            <a:srgbClr val="EFF6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976104" y="1152144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is the customer doing at this stage?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37160" y="2185416"/>
            <a:ext cx="1335024" cy="1051560"/>
          </a:xfrm>
          <a:prstGeom prst="rect">
            <a:avLst/>
          </a:prstGeom>
          <a:solidFill>
            <a:srgbClr val="059669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Touchpoints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508760" y="2185416"/>
            <a:ext cx="2066543" cy="1051560"/>
          </a:xfrm>
          <a:prstGeom prst="rect">
            <a:avLst/>
          </a:prstGeom>
          <a:solidFill>
            <a:srgbClr val="ECFCF3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563624" y="2240280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Where do they interact with your brand?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611879" y="2185416"/>
            <a:ext cx="2066543" cy="1051560"/>
          </a:xfrm>
          <a:prstGeom prst="rect">
            <a:avLst/>
          </a:prstGeom>
          <a:solidFill>
            <a:srgbClr val="ECFCF3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666744" y="2240280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Where do they interact with your brand?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715000" y="2185416"/>
            <a:ext cx="2066543" cy="1051560"/>
          </a:xfrm>
          <a:prstGeom prst="rect">
            <a:avLst/>
          </a:prstGeom>
          <a:solidFill>
            <a:srgbClr val="ECFCF3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769864" y="2240280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Where do they interact with your brand?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818119" y="2185416"/>
            <a:ext cx="2066543" cy="1051560"/>
          </a:xfrm>
          <a:prstGeom prst="rect">
            <a:avLst/>
          </a:prstGeom>
          <a:solidFill>
            <a:srgbClr val="ECFCF3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872983" y="2240280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Where do they interact with your brand?</a:t>
            </a:r>
          </a:p>
        </p:txBody>
      </p:sp>
      <p:sp>
        <p:nvSpPr>
          <p:cNvPr id="30" name="Rectangle 29"/>
          <p:cNvSpPr/>
          <p:nvPr/>
        </p:nvSpPr>
        <p:spPr>
          <a:xfrm>
            <a:off x="9921240" y="2185416"/>
            <a:ext cx="2066543" cy="1051560"/>
          </a:xfrm>
          <a:prstGeom prst="rect">
            <a:avLst/>
          </a:prstGeom>
          <a:solidFill>
            <a:srgbClr val="ECFCF3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9976104" y="2240280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Where do they interact with your brand?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37160" y="3273552"/>
            <a:ext cx="1335024" cy="1051560"/>
          </a:xfrm>
          <a:prstGeom prst="rect">
            <a:avLst/>
          </a:prstGeom>
          <a:solidFill>
            <a:srgbClr val="059669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Emotions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508760" y="3273552"/>
            <a:ext cx="2066543" cy="1051560"/>
          </a:xfrm>
          <a:prstGeom prst="rect">
            <a:avLst/>
          </a:prstGeom>
          <a:solidFill>
            <a:srgbClr val="FFF7ED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1563624" y="3328416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are they feeling? (frustrated / excited / neutral)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611879" y="3273552"/>
            <a:ext cx="2066543" cy="1051560"/>
          </a:xfrm>
          <a:prstGeom prst="rect">
            <a:avLst/>
          </a:prstGeom>
          <a:solidFill>
            <a:srgbClr val="FFF7ED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3666744" y="3328416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are they feeling? (frustrated / excited / neutral)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715000" y="3273552"/>
            <a:ext cx="2066543" cy="1051560"/>
          </a:xfrm>
          <a:prstGeom prst="rect">
            <a:avLst/>
          </a:prstGeom>
          <a:solidFill>
            <a:srgbClr val="FFF7ED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5769864" y="3328416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are they feeling? (frustrated / excited / neutral)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818119" y="3273552"/>
            <a:ext cx="2066543" cy="1051560"/>
          </a:xfrm>
          <a:prstGeom prst="rect">
            <a:avLst/>
          </a:prstGeom>
          <a:solidFill>
            <a:srgbClr val="FFF7ED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7872983" y="3328416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are they feeling? (frustrated / excited / neutral)</a:t>
            </a:r>
          </a:p>
        </p:txBody>
      </p:sp>
      <p:sp>
        <p:nvSpPr>
          <p:cNvPr id="41" name="Rectangle 40"/>
          <p:cNvSpPr/>
          <p:nvPr/>
        </p:nvSpPr>
        <p:spPr>
          <a:xfrm>
            <a:off x="9921240" y="3273552"/>
            <a:ext cx="2066543" cy="1051560"/>
          </a:xfrm>
          <a:prstGeom prst="rect">
            <a:avLst/>
          </a:prstGeom>
          <a:solidFill>
            <a:srgbClr val="FFF7ED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9976104" y="3328416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are they feeling? (frustrated / excited / neutral)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37160" y="4361688"/>
            <a:ext cx="1335024" cy="1051560"/>
          </a:xfrm>
          <a:prstGeom prst="rect">
            <a:avLst/>
          </a:prstGeom>
          <a:solidFill>
            <a:srgbClr val="059669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Pain Points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508760" y="4361688"/>
            <a:ext cx="2066543" cy="1051560"/>
          </a:xfrm>
          <a:prstGeom prst="rect">
            <a:avLst/>
          </a:prstGeom>
          <a:solidFill>
            <a:srgbClr val="FEF3C7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1563624" y="4416551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problems or friction do they experience?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611879" y="4361688"/>
            <a:ext cx="2066543" cy="1051560"/>
          </a:xfrm>
          <a:prstGeom prst="rect">
            <a:avLst/>
          </a:prstGeom>
          <a:solidFill>
            <a:srgbClr val="FEF3C7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3666744" y="4416551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problems or friction do they experience?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715000" y="4361688"/>
            <a:ext cx="2066543" cy="1051560"/>
          </a:xfrm>
          <a:prstGeom prst="rect">
            <a:avLst/>
          </a:prstGeom>
          <a:solidFill>
            <a:srgbClr val="FEF3C7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5769864" y="4416551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problems or friction do they experience?</a:t>
            </a:r>
          </a:p>
        </p:txBody>
      </p:sp>
      <p:sp>
        <p:nvSpPr>
          <p:cNvPr id="50" name="Rectangle 49"/>
          <p:cNvSpPr/>
          <p:nvPr/>
        </p:nvSpPr>
        <p:spPr>
          <a:xfrm>
            <a:off x="7818119" y="4361688"/>
            <a:ext cx="2066543" cy="1051560"/>
          </a:xfrm>
          <a:prstGeom prst="rect">
            <a:avLst/>
          </a:prstGeom>
          <a:solidFill>
            <a:srgbClr val="FEF3C7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7872983" y="4416551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problems or friction do they experience?</a:t>
            </a:r>
          </a:p>
        </p:txBody>
      </p:sp>
      <p:sp>
        <p:nvSpPr>
          <p:cNvPr id="52" name="Rectangle 51"/>
          <p:cNvSpPr/>
          <p:nvPr/>
        </p:nvSpPr>
        <p:spPr>
          <a:xfrm>
            <a:off x="9921240" y="4361688"/>
            <a:ext cx="2066543" cy="1051560"/>
          </a:xfrm>
          <a:prstGeom prst="rect">
            <a:avLst/>
          </a:prstGeom>
          <a:solidFill>
            <a:srgbClr val="FEF3C7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9976104" y="4416551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problems or friction do they experience?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37160" y="5449824"/>
            <a:ext cx="1335024" cy="1051560"/>
          </a:xfrm>
          <a:prstGeom prst="rect">
            <a:avLst/>
          </a:prstGeom>
          <a:solidFill>
            <a:srgbClr val="059669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Opportunities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508760" y="5449824"/>
            <a:ext cx="2066543" cy="1051560"/>
          </a:xfrm>
          <a:prstGeom prst="rect">
            <a:avLst/>
          </a:prstGeom>
          <a:solidFill>
            <a:srgbClr val="F5F3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1563624" y="5504688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can you improve the experience here?</a:t>
            </a:r>
          </a:p>
        </p:txBody>
      </p:sp>
      <p:sp>
        <p:nvSpPr>
          <p:cNvPr id="57" name="Rectangle 56"/>
          <p:cNvSpPr/>
          <p:nvPr/>
        </p:nvSpPr>
        <p:spPr>
          <a:xfrm>
            <a:off x="3611879" y="5449824"/>
            <a:ext cx="2066543" cy="1051560"/>
          </a:xfrm>
          <a:prstGeom prst="rect">
            <a:avLst/>
          </a:prstGeom>
          <a:solidFill>
            <a:srgbClr val="F5F3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3666744" y="5504688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can you improve the experience here?</a:t>
            </a:r>
          </a:p>
        </p:txBody>
      </p:sp>
      <p:sp>
        <p:nvSpPr>
          <p:cNvPr id="59" name="Rectangle 58"/>
          <p:cNvSpPr/>
          <p:nvPr/>
        </p:nvSpPr>
        <p:spPr>
          <a:xfrm>
            <a:off x="5715000" y="5449824"/>
            <a:ext cx="2066543" cy="1051560"/>
          </a:xfrm>
          <a:prstGeom prst="rect">
            <a:avLst/>
          </a:prstGeom>
          <a:solidFill>
            <a:srgbClr val="F5F3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5769864" y="5504688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can you improve the experience here?</a:t>
            </a:r>
          </a:p>
        </p:txBody>
      </p:sp>
      <p:sp>
        <p:nvSpPr>
          <p:cNvPr id="61" name="Rectangle 60"/>
          <p:cNvSpPr/>
          <p:nvPr/>
        </p:nvSpPr>
        <p:spPr>
          <a:xfrm>
            <a:off x="7818119" y="5449824"/>
            <a:ext cx="2066543" cy="1051560"/>
          </a:xfrm>
          <a:prstGeom prst="rect">
            <a:avLst/>
          </a:prstGeom>
          <a:solidFill>
            <a:srgbClr val="F5F3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7872983" y="5504688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can you improve the experience here?</a:t>
            </a:r>
          </a:p>
        </p:txBody>
      </p:sp>
      <p:sp>
        <p:nvSpPr>
          <p:cNvPr id="63" name="Rectangle 62"/>
          <p:cNvSpPr/>
          <p:nvPr/>
        </p:nvSpPr>
        <p:spPr>
          <a:xfrm>
            <a:off x="9921240" y="5449824"/>
            <a:ext cx="2066543" cy="1051560"/>
          </a:xfrm>
          <a:prstGeom prst="rect">
            <a:avLst/>
          </a:prstGeom>
          <a:solidFill>
            <a:srgbClr val="F5F3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9976104" y="5504688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can you improve the experience here?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74320" y="6446520"/>
            <a:ext cx="11612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64748B"/>
                </a:solidFill>
                <a:latin typeface="Calibri"/>
              </a:rPr>
              <a:t>Click any cell to type. Add or remove columns/rows as needed.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