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B2B Customer Journey Map — Discover, Evaluate, Buy, Implement, Expand</a:t>
            </a:r>
          </a:p>
        </p:txBody>
      </p:sp>
      <p:sp>
        <p:nvSpPr>
          <p:cNvPr id="5" name="Rectangle 4"/>
          <p:cNvSpPr/>
          <p:nvPr/>
        </p:nvSpPr>
        <p:spPr>
          <a:xfrm>
            <a:off x="1508760" y="594360"/>
            <a:ext cx="2066543" cy="502920"/>
          </a:xfrm>
          <a:prstGeom prst="rect">
            <a:avLst/>
          </a:prstGeom>
          <a:solidFill>
            <a:srgbClr val="2563EB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Discover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3611879" y="594360"/>
            <a:ext cx="2066543" cy="502920"/>
          </a:xfrm>
          <a:prstGeom prst="rect">
            <a:avLst/>
          </a:prstGeom>
          <a:solidFill>
            <a:srgbClr val="2563EB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Evaluate</a:t>
            </a:r>
          </a:p>
        </p:txBody>
      </p:sp>
      <p:sp>
        <p:nvSpPr>
          <p:cNvPr id="7" name="Rectangle 6"/>
          <p:cNvSpPr/>
          <p:nvPr/>
        </p:nvSpPr>
        <p:spPr>
          <a:xfrm>
            <a:off x="5715000" y="594360"/>
            <a:ext cx="2066543" cy="502920"/>
          </a:xfrm>
          <a:prstGeom prst="rect">
            <a:avLst/>
          </a:prstGeom>
          <a:solidFill>
            <a:srgbClr val="2563EB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Buy</a:t>
            </a:r>
          </a:p>
        </p:txBody>
      </p:sp>
      <p:sp>
        <p:nvSpPr>
          <p:cNvPr id="8" name="Rectangle 7"/>
          <p:cNvSpPr/>
          <p:nvPr/>
        </p:nvSpPr>
        <p:spPr>
          <a:xfrm>
            <a:off x="7818119" y="594360"/>
            <a:ext cx="2066543" cy="502920"/>
          </a:xfrm>
          <a:prstGeom prst="rect">
            <a:avLst/>
          </a:prstGeom>
          <a:solidFill>
            <a:srgbClr val="2563EB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Implement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9921240" y="594360"/>
            <a:ext cx="2066543" cy="502920"/>
          </a:xfrm>
          <a:prstGeom prst="rect">
            <a:avLst/>
          </a:prstGeom>
          <a:solidFill>
            <a:srgbClr val="2563EB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Expand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" y="1097280"/>
            <a:ext cx="1335024" cy="1051560"/>
          </a:xfrm>
          <a:prstGeom prst="rect">
            <a:avLst/>
          </a:prstGeom>
          <a:solidFill>
            <a:srgbClr val="2563EB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0876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56362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11879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6674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1500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76986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818119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872983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92124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97610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7160" y="2185416"/>
            <a:ext cx="1335024" cy="1051560"/>
          </a:xfrm>
          <a:prstGeom prst="rect">
            <a:avLst/>
          </a:prstGeom>
          <a:solidFill>
            <a:srgbClr val="2563EB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Touchpoints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50876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56362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11879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6674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1500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76986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18119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872983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92124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97610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7160" y="3273552"/>
            <a:ext cx="1335024" cy="1051560"/>
          </a:xfrm>
          <a:prstGeom prst="rect">
            <a:avLst/>
          </a:prstGeom>
          <a:solidFill>
            <a:srgbClr val="2563EB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Emotions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50876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56362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11879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66674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71500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76986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818119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872983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92124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97610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37160" y="4361688"/>
            <a:ext cx="1335024" cy="1051560"/>
          </a:xfrm>
          <a:prstGeom prst="rect">
            <a:avLst/>
          </a:prstGeom>
          <a:solidFill>
            <a:srgbClr val="2563EB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Pain Points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50876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56362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11879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66674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71500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76986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818119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872983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92124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97610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7160" y="5449824"/>
            <a:ext cx="1335024" cy="1051560"/>
          </a:xfrm>
          <a:prstGeom prst="rect">
            <a:avLst/>
          </a:prstGeom>
          <a:solidFill>
            <a:srgbClr val="2563EB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Opportunities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50876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56362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611879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66674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1500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576986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818119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7872983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92124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97610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cell to type. Add or remove columns/rows as needed.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