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73152"/>
            <a:ext cx="116128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FFFF"/>
                </a:solidFill>
                <a:latin typeface="Calibri"/>
              </a:rPr>
              <a:t>Spider / Radial Concept Map — 8 equal-weight categories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394960" y="2834640"/>
            <a:ext cx="1417320" cy="822960"/>
          </a:xfrm>
          <a:prstGeom prst="roundRect">
            <a:avLst/>
          </a:prstGeom>
          <a:solidFill>
            <a:srgbClr val="2563EB"/>
          </a:solidFill>
          <a:ln w="254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000" b="1">
                <a:solidFill>
                  <a:srgbClr val="FFFFFF"/>
                </a:solidFill>
                <a:latin typeface="Calibri"/>
              </a:rPr>
              <a:t>Topic</a:t>
            </a:r>
          </a:p>
        </p:txBody>
      </p:sp>
      <p:cxnSp>
        <p:nvCxnSpPr>
          <p:cNvPr id="6" name="Connector 5"/>
          <p:cNvCxnSpPr/>
          <p:nvPr/>
        </p:nvCxnSpPr>
        <p:spPr>
          <a:xfrm flipV="1">
            <a:off x="6103620" y="914400"/>
            <a:ext cx="0" cy="233172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5143500" y="594360"/>
            <a:ext cx="1920240" cy="640080"/>
          </a:xfrm>
          <a:prstGeom prst="roundRect">
            <a:avLst/>
          </a:prstGeom>
          <a:solidFill>
            <a:srgbClr val="2563EB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Category 1</a:t>
            </a:r>
          </a:p>
        </p:txBody>
      </p:sp>
      <p:cxnSp>
        <p:nvCxnSpPr>
          <p:cNvPr id="8" name="Connector 7"/>
          <p:cNvCxnSpPr/>
          <p:nvPr/>
        </p:nvCxnSpPr>
        <p:spPr>
          <a:xfrm flipH="1" flipV="1">
            <a:off x="5631845" y="795528"/>
            <a:ext cx="471775" cy="118872"/>
          </a:xfrm>
          <a:prstGeom prst="line">
            <a:avLst/>
          </a:prstGeom>
          <a:ln w="1143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4854605" y="594360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2563EB"/>
                </a:solidFill>
                <a:latin typeface="Calibri"/>
              </a:rPr>
              <a:t>[detail]</a:t>
            </a:r>
          </a:p>
        </p:txBody>
      </p:sp>
      <p:cxnSp>
        <p:nvCxnSpPr>
          <p:cNvPr id="10" name="Connector 9"/>
          <p:cNvCxnSpPr/>
          <p:nvPr/>
        </p:nvCxnSpPr>
        <p:spPr>
          <a:xfrm flipV="1">
            <a:off x="6103620" y="795528"/>
            <a:ext cx="471774" cy="118872"/>
          </a:xfrm>
          <a:prstGeom prst="line">
            <a:avLst/>
          </a:prstGeom>
          <a:ln w="1143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5798154" y="594360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2563EB"/>
                </a:solidFill>
                <a:latin typeface="Calibri"/>
              </a:rPr>
              <a:t>[detail]</a:t>
            </a:r>
          </a:p>
        </p:txBody>
      </p:sp>
      <p:cxnSp>
        <p:nvCxnSpPr>
          <p:cNvPr id="12" name="Connector 11"/>
          <p:cNvCxnSpPr/>
          <p:nvPr/>
        </p:nvCxnSpPr>
        <p:spPr>
          <a:xfrm flipV="1">
            <a:off x="6103620" y="1565016"/>
            <a:ext cx="1681103" cy="1681104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6824603" y="1244976"/>
            <a:ext cx="1920240" cy="640080"/>
          </a:xfrm>
          <a:prstGeom prst="roundRect">
            <a:avLst/>
          </a:prstGeom>
          <a:solidFill>
            <a:srgbClr val="6D28D9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Category 2</a:t>
            </a:r>
          </a:p>
        </p:txBody>
      </p:sp>
      <p:cxnSp>
        <p:nvCxnSpPr>
          <p:cNvPr id="14" name="Connector 13"/>
          <p:cNvCxnSpPr/>
          <p:nvPr/>
        </p:nvCxnSpPr>
        <p:spPr>
          <a:xfrm flipV="1">
            <a:off x="7784723" y="795528"/>
            <a:ext cx="848744" cy="769488"/>
          </a:xfrm>
          <a:prstGeom prst="line">
            <a:avLst/>
          </a:prstGeom>
          <a:ln w="11430">
            <a:solidFill>
              <a:srgbClr val="6D28D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7856227" y="594360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6D2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6D28D9"/>
                </a:solidFill>
                <a:latin typeface="Calibri"/>
              </a:rPr>
              <a:t>[detail]</a:t>
            </a:r>
          </a:p>
        </p:txBody>
      </p:sp>
      <p:cxnSp>
        <p:nvCxnSpPr>
          <p:cNvPr id="16" name="Connector 15"/>
          <p:cNvCxnSpPr/>
          <p:nvPr/>
        </p:nvCxnSpPr>
        <p:spPr>
          <a:xfrm flipV="1">
            <a:off x="7784723" y="795528"/>
            <a:ext cx="1515934" cy="769488"/>
          </a:xfrm>
          <a:prstGeom prst="line">
            <a:avLst/>
          </a:prstGeom>
          <a:ln w="11430">
            <a:solidFill>
              <a:srgbClr val="6D28D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8523417" y="594360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6D28D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6D28D9"/>
                </a:solidFill>
                <a:latin typeface="Calibri"/>
              </a:rPr>
              <a:t>[detail]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6103620" y="3246120"/>
            <a:ext cx="2377440" cy="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7520940" y="2926080"/>
            <a:ext cx="1920240" cy="640080"/>
          </a:xfrm>
          <a:prstGeom prst="roundRect">
            <a:avLst/>
          </a:prstGeom>
          <a:solidFill>
            <a:srgbClr val="059669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Category 3</a:t>
            </a:r>
          </a:p>
        </p:txBody>
      </p:sp>
      <p:cxnSp>
        <p:nvCxnSpPr>
          <p:cNvPr id="20" name="Connector 19"/>
          <p:cNvCxnSpPr/>
          <p:nvPr/>
        </p:nvCxnSpPr>
        <p:spPr>
          <a:xfrm flipV="1">
            <a:off x="8481060" y="2774345"/>
            <a:ext cx="1672079" cy="471775"/>
          </a:xfrm>
          <a:prstGeom prst="line">
            <a:avLst/>
          </a:prstGeom>
          <a:ln w="1143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9375899" y="2573177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59669"/>
                </a:solidFill>
                <a:latin typeface="Calibri"/>
              </a:rPr>
              <a:t>[detail]</a:t>
            </a:r>
          </a:p>
        </p:txBody>
      </p:sp>
      <p:cxnSp>
        <p:nvCxnSpPr>
          <p:cNvPr id="22" name="Connector 21"/>
          <p:cNvCxnSpPr/>
          <p:nvPr/>
        </p:nvCxnSpPr>
        <p:spPr>
          <a:xfrm>
            <a:off x="8481060" y="3246120"/>
            <a:ext cx="1672079" cy="471774"/>
          </a:xfrm>
          <a:prstGeom prst="line">
            <a:avLst/>
          </a:prstGeom>
          <a:ln w="1143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9375899" y="3516726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59669"/>
                </a:solidFill>
                <a:latin typeface="Calibri"/>
              </a:rPr>
              <a:t>[detail]</a:t>
            </a:r>
          </a:p>
        </p:txBody>
      </p:sp>
      <p:cxnSp>
        <p:nvCxnSpPr>
          <p:cNvPr id="24" name="Connector 23"/>
          <p:cNvCxnSpPr/>
          <p:nvPr/>
        </p:nvCxnSpPr>
        <p:spPr>
          <a:xfrm>
            <a:off x="6103620" y="3246120"/>
            <a:ext cx="1681103" cy="1681103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6824603" y="4607183"/>
            <a:ext cx="1920240" cy="640080"/>
          </a:xfrm>
          <a:prstGeom prst="roundRect">
            <a:avLst/>
          </a:prstGeom>
          <a:solidFill>
            <a:srgbClr val="EA580C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Category 4</a:t>
            </a:r>
          </a:p>
        </p:txBody>
      </p:sp>
      <p:cxnSp>
        <p:nvCxnSpPr>
          <p:cNvPr id="26" name="Connector 25"/>
          <p:cNvCxnSpPr/>
          <p:nvPr/>
        </p:nvCxnSpPr>
        <p:spPr>
          <a:xfrm>
            <a:off x="7784723" y="4927223"/>
            <a:ext cx="1515934" cy="848744"/>
          </a:xfrm>
          <a:prstGeom prst="line">
            <a:avLst/>
          </a:prstGeom>
          <a:ln w="1143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8523417" y="5574799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EA580C"/>
                </a:solidFill>
                <a:latin typeface="Calibri"/>
              </a:rPr>
              <a:t>[detail]</a:t>
            </a:r>
          </a:p>
        </p:txBody>
      </p:sp>
      <p:cxnSp>
        <p:nvCxnSpPr>
          <p:cNvPr id="28" name="Connector 27"/>
          <p:cNvCxnSpPr/>
          <p:nvPr/>
        </p:nvCxnSpPr>
        <p:spPr>
          <a:xfrm>
            <a:off x="7784723" y="4927223"/>
            <a:ext cx="848744" cy="1515934"/>
          </a:xfrm>
          <a:prstGeom prst="line">
            <a:avLst/>
          </a:prstGeom>
          <a:ln w="1143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7856227" y="6241989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EA580C"/>
                </a:solidFill>
                <a:latin typeface="Calibri"/>
              </a:rPr>
              <a:t>[detail]</a:t>
            </a:r>
          </a:p>
        </p:txBody>
      </p:sp>
      <p:cxnSp>
        <p:nvCxnSpPr>
          <p:cNvPr id="30" name="Connector 29"/>
          <p:cNvCxnSpPr/>
          <p:nvPr/>
        </p:nvCxnSpPr>
        <p:spPr>
          <a:xfrm>
            <a:off x="6103620" y="3246120"/>
            <a:ext cx="0" cy="237744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5143500" y="5303520"/>
            <a:ext cx="1920240" cy="640080"/>
          </a:xfrm>
          <a:prstGeom prst="roundRect">
            <a:avLst/>
          </a:prstGeom>
          <a:solidFill>
            <a:srgbClr val="0D9488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Category 5</a:t>
            </a:r>
          </a:p>
        </p:txBody>
      </p:sp>
      <p:cxnSp>
        <p:nvCxnSpPr>
          <p:cNvPr id="32" name="Connector 31"/>
          <p:cNvCxnSpPr/>
          <p:nvPr/>
        </p:nvCxnSpPr>
        <p:spPr>
          <a:xfrm>
            <a:off x="6103620" y="5623560"/>
            <a:ext cx="471774" cy="941832"/>
          </a:xfrm>
          <a:prstGeom prst="line">
            <a:avLst/>
          </a:prstGeom>
          <a:ln w="11430">
            <a:solidFill>
              <a:srgbClr val="0D948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/>
        </p:nvSpPr>
        <p:spPr>
          <a:xfrm>
            <a:off x="5798154" y="6364224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D9488"/>
                </a:solidFill>
                <a:latin typeface="Calibri"/>
              </a:rPr>
              <a:t>[detail]</a:t>
            </a:r>
          </a:p>
        </p:txBody>
      </p:sp>
      <p:cxnSp>
        <p:nvCxnSpPr>
          <p:cNvPr id="34" name="Connector 33"/>
          <p:cNvCxnSpPr/>
          <p:nvPr/>
        </p:nvCxnSpPr>
        <p:spPr>
          <a:xfrm flipH="1">
            <a:off x="5631845" y="5623560"/>
            <a:ext cx="471775" cy="941832"/>
          </a:xfrm>
          <a:prstGeom prst="line">
            <a:avLst/>
          </a:prstGeom>
          <a:ln w="11430">
            <a:solidFill>
              <a:srgbClr val="0D948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4854605" y="6364224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D9488"/>
                </a:solidFill>
                <a:latin typeface="Calibri"/>
              </a:rPr>
              <a:t>[detail]</a:t>
            </a:r>
          </a:p>
        </p:txBody>
      </p:sp>
      <p:cxnSp>
        <p:nvCxnSpPr>
          <p:cNvPr id="36" name="Connector 35"/>
          <p:cNvCxnSpPr/>
          <p:nvPr/>
        </p:nvCxnSpPr>
        <p:spPr>
          <a:xfrm flipH="1">
            <a:off x="4422516" y="3246120"/>
            <a:ext cx="1681104" cy="1681103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>
            <a:off x="3462396" y="4607183"/>
            <a:ext cx="1920240" cy="640080"/>
          </a:xfrm>
          <a:prstGeom prst="roundRect">
            <a:avLst/>
          </a:prstGeom>
          <a:solidFill>
            <a:srgbClr val="DC2626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Category 6</a:t>
            </a:r>
          </a:p>
        </p:txBody>
      </p:sp>
      <p:cxnSp>
        <p:nvCxnSpPr>
          <p:cNvPr id="38" name="Connector 37"/>
          <p:cNvCxnSpPr/>
          <p:nvPr/>
        </p:nvCxnSpPr>
        <p:spPr>
          <a:xfrm flipH="1">
            <a:off x="3573772" y="4927223"/>
            <a:ext cx="848744" cy="1515934"/>
          </a:xfrm>
          <a:prstGeom prst="line">
            <a:avLst/>
          </a:prstGeom>
          <a:ln w="1143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2796532" y="6241989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DC2626"/>
                </a:solidFill>
                <a:latin typeface="Calibri"/>
              </a:rPr>
              <a:t>[detail]</a:t>
            </a:r>
          </a:p>
        </p:txBody>
      </p:sp>
      <p:cxnSp>
        <p:nvCxnSpPr>
          <p:cNvPr id="40" name="Connector 39"/>
          <p:cNvCxnSpPr/>
          <p:nvPr/>
        </p:nvCxnSpPr>
        <p:spPr>
          <a:xfrm flipH="1">
            <a:off x="2906582" y="4927223"/>
            <a:ext cx="1515934" cy="848744"/>
          </a:xfrm>
          <a:prstGeom prst="line">
            <a:avLst/>
          </a:prstGeom>
          <a:ln w="1143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2129342" y="5574799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DC2626"/>
                </a:solidFill>
                <a:latin typeface="Calibri"/>
              </a:rPr>
              <a:t>[detail]</a:t>
            </a:r>
          </a:p>
        </p:txBody>
      </p:sp>
      <p:cxnSp>
        <p:nvCxnSpPr>
          <p:cNvPr id="42" name="Connector 41"/>
          <p:cNvCxnSpPr/>
          <p:nvPr/>
        </p:nvCxnSpPr>
        <p:spPr>
          <a:xfrm flipH="1">
            <a:off x="3726180" y="3246120"/>
            <a:ext cx="2377440" cy="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ounded Rectangle 42"/>
          <p:cNvSpPr/>
          <p:nvPr/>
        </p:nvSpPr>
        <p:spPr>
          <a:xfrm>
            <a:off x="2766060" y="2926080"/>
            <a:ext cx="1920240" cy="640080"/>
          </a:xfrm>
          <a:prstGeom prst="roundRect">
            <a:avLst/>
          </a:prstGeom>
          <a:solidFill>
            <a:srgbClr val="8B5CF6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Category 7</a:t>
            </a:r>
          </a:p>
        </p:txBody>
      </p:sp>
      <p:cxnSp>
        <p:nvCxnSpPr>
          <p:cNvPr id="44" name="Connector 43"/>
          <p:cNvCxnSpPr/>
          <p:nvPr/>
        </p:nvCxnSpPr>
        <p:spPr>
          <a:xfrm flipH="1">
            <a:off x="2054100" y="3246120"/>
            <a:ext cx="1672080" cy="471774"/>
          </a:xfrm>
          <a:prstGeom prst="line">
            <a:avLst/>
          </a:prstGeom>
          <a:ln w="11430">
            <a:solidFill>
              <a:srgbClr val="8B5C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1276860" y="3516726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8B5CF6"/>
                </a:solidFill>
                <a:latin typeface="Calibri"/>
              </a:rPr>
              <a:t>[detail]</a:t>
            </a:r>
          </a:p>
        </p:txBody>
      </p:sp>
      <p:cxnSp>
        <p:nvCxnSpPr>
          <p:cNvPr id="46" name="Connector 45"/>
          <p:cNvCxnSpPr/>
          <p:nvPr/>
        </p:nvCxnSpPr>
        <p:spPr>
          <a:xfrm flipH="1" flipV="1">
            <a:off x="2054100" y="2774345"/>
            <a:ext cx="1672080" cy="471775"/>
          </a:xfrm>
          <a:prstGeom prst="line">
            <a:avLst/>
          </a:prstGeom>
          <a:ln w="11430">
            <a:solidFill>
              <a:srgbClr val="8B5CF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>
          <a:xfrm>
            <a:off x="1276860" y="2573177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8B5CF6"/>
                </a:solidFill>
                <a:latin typeface="Calibri"/>
              </a:rPr>
              <a:t>[detail]</a:t>
            </a:r>
          </a:p>
        </p:txBody>
      </p:sp>
      <p:cxnSp>
        <p:nvCxnSpPr>
          <p:cNvPr id="48" name="Connector 47"/>
          <p:cNvCxnSpPr/>
          <p:nvPr/>
        </p:nvCxnSpPr>
        <p:spPr>
          <a:xfrm flipH="1" flipV="1">
            <a:off x="4422516" y="1565016"/>
            <a:ext cx="1681104" cy="1681104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>
          <a:xfrm>
            <a:off x="3462396" y="1244976"/>
            <a:ext cx="1920240" cy="640080"/>
          </a:xfrm>
          <a:prstGeom prst="roundRect">
            <a:avLst/>
          </a:prstGeom>
          <a:solidFill>
            <a:srgbClr val="2563EB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Category 8</a:t>
            </a:r>
          </a:p>
        </p:txBody>
      </p:sp>
      <p:cxnSp>
        <p:nvCxnSpPr>
          <p:cNvPr id="50" name="Connector 49"/>
          <p:cNvCxnSpPr/>
          <p:nvPr/>
        </p:nvCxnSpPr>
        <p:spPr>
          <a:xfrm flipH="1" flipV="1">
            <a:off x="2906582" y="795528"/>
            <a:ext cx="1515934" cy="769488"/>
          </a:xfrm>
          <a:prstGeom prst="line">
            <a:avLst/>
          </a:prstGeom>
          <a:ln w="1143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ounded Rectangle 50"/>
          <p:cNvSpPr/>
          <p:nvPr/>
        </p:nvSpPr>
        <p:spPr>
          <a:xfrm>
            <a:off x="2129342" y="594360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2563EB"/>
                </a:solidFill>
                <a:latin typeface="Calibri"/>
              </a:rPr>
              <a:t>[detail]</a:t>
            </a:r>
          </a:p>
        </p:txBody>
      </p:sp>
      <p:cxnSp>
        <p:nvCxnSpPr>
          <p:cNvPr id="52" name="Connector 51"/>
          <p:cNvCxnSpPr/>
          <p:nvPr/>
        </p:nvCxnSpPr>
        <p:spPr>
          <a:xfrm flipH="1" flipV="1">
            <a:off x="3573772" y="795528"/>
            <a:ext cx="848744" cy="769488"/>
          </a:xfrm>
          <a:prstGeom prst="line">
            <a:avLst/>
          </a:prstGeom>
          <a:ln w="1143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ounded Rectangle 52"/>
          <p:cNvSpPr/>
          <p:nvPr/>
        </p:nvSpPr>
        <p:spPr>
          <a:xfrm>
            <a:off x="2796532" y="594360"/>
            <a:ext cx="1554480" cy="402336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2563EB"/>
                </a:solidFill>
                <a:latin typeface="Calibri"/>
              </a:rPr>
              <a:t>[detail]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74320" y="6446520"/>
            <a:ext cx="11612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64748B"/>
                </a:solidFill>
                <a:latin typeface="Calibri"/>
              </a:rPr>
              <a:t>Click any node to edit. Drag to reposition. Duplicate a branch to add more concepts.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