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73152"/>
            <a:ext cx="11612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Nonprofit / Social Business Model Canvas — mission-driven 9-block layout</a:t>
            </a:r>
          </a:p>
        </p:txBody>
      </p:sp>
      <p:sp>
        <p:nvSpPr>
          <p:cNvPr id="5" name="Rectangle 4"/>
          <p:cNvSpPr/>
          <p:nvPr/>
        </p:nvSpPr>
        <p:spPr>
          <a:xfrm>
            <a:off x="137160" y="594360"/>
            <a:ext cx="2322576" cy="378561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92024" y="64922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059669"/>
                </a:solidFill>
                <a:latin typeface="Calibri"/>
              </a:rPr>
              <a:t>Key Partners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2024" y="941832"/>
            <a:ext cx="2212848" cy="3346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Donors, NGOs, government, volunteers</a:t>
            </a:r>
          </a:p>
        </p:txBody>
      </p:sp>
      <p:sp>
        <p:nvSpPr>
          <p:cNvPr id="8" name="Rectangle 7"/>
          <p:cNvSpPr/>
          <p:nvPr/>
        </p:nvSpPr>
        <p:spPr>
          <a:xfrm>
            <a:off x="2514600" y="594360"/>
            <a:ext cx="2322576" cy="186537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569464" y="64922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059669"/>
                </a:solidFill>
                <a:latin typeface="Calibri"/>
              </a:rPr>
              <a:t>Key Activities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69464" y="941832"/>
            <a:ext cx="2212848" cy="1426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Programs, outreach, fundraising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92040" y="594360"/>
            <a:ext cx="2322576" cy="3785616"/>
          </a:xfrm>
          <a:prstGeom prst="rect">
            <a:avLst/>
          </a:prstGeom>
          <a:solidFill>
            <a:srgbClr val="F0FDF4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946904" y="64922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059669"/>
                </a:solidFill>
                <a:latin typeface="Calibri"/>
              </a:rPr>
              <a:t>Mission / Social Value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46904" y="941832"/>
            <a:ext cx="2212848" cy="3346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What social change do you create?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269480" y="594360"/>
            <a:ext cx="2322576" cy="186537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324344" y="64922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059669"/>
                </a:solidFill>
                <a:latin typeface="Calibri"/>
              </a:rPr>
              <a:t>Beneficiary Relationships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24344" y="941832"/>
            <a:ext cx="2212848" cy="1426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How do you engage beneficiaries?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646920" y="594360"/>
            <a:ext cx="2322576" cy="378561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701784" y="64922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059669"/>
                </a:solidFill>
                <a:latin typeface="Calibri"/>
              </a:rPr>
              <a:t>Beneficiaries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701784" y="941832"/>
            <a:ext cx="2212848" cy="3346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Who does the organization serve?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514600" y="2514600"/>
            <a:ext cx="2322576" cy="186537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569464" y="256946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059669"/>
                </a:solidFill>
                <a:latin typeface="Calibri"/>
              </a:rPr>
              <a:t>Key Resources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569464" y="2862072"/>
            <a:ext cx="2212848" cy="1426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People, facilities, IP, brand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269480" y="2514600"/>
            <a:ext cx="2322576" cy="186537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324344" y="256946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059669"/>
                </a:solidFill>
                <a:latin typeface="Calibri"/>
              </a:rPr>
              <a:t>Channels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24344" y="2862072"/>
            <a:ext cx="2212848" cy="1426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How do beneficiaries access services?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37160" y="4434840"/>
            <a:ext cx="4700016" cy="1865376"/>
          </a:xfrm>
          <a:prstGeom prst="rect">
            <a:avLst/>
          </a:prstGeom>
          <a:solidFill>
            <a:srgbClr val="EFF6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92024" y="4489704"/>
            <a:ext cx="459028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059669"/>
                </a:solidFill>
                <a:latin typeface="Calibri"/>
              </a:rPr>
              <a:t>Cost Structure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92024" y="4782312"/>
            <a:ext cx="4590288" cy="1426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Operations, staff, programs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892040" y="4434840"/>
            <a:ext cx="7077456" cy="1865376"/>
          </a:xfrm>
          <a:prstGeom prst="rect">
            <a:avLst/>
          </a:prstGeom>
          <a:solidFill>
            <a:srgbClr val="F0FDF4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946904" y="4489704"/>
            <a:ext cx="696772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059669"/>
                </a:solidFill>
                <a:latin typeface="Calibri"/>
              </a:rPr>
              <a:t>Revenue / Funding Streams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46904" y="4782312"/>
            <a:ext cx="6967728" cy="1426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Grants, donations, earned income, fees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74320" y="644652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4748B"/>
                </a:solidFill>
                <a:latin typeface="Calibri"/>
              </a:rPr>
              <a:t>Adapt all labels to your mission. Every text box is editable.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